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8"/>
  </p:notesMasterIdLst>
  <p:handoutMasterIdLst>
    <p:handoutMasterId r:id="rId29"/>
  </p:handoutMasterIdLst>
  <p:sldIdLst>
    <p:sldId id="341" r:id="rId3"/>
    <p:sldId id="258" r:id="rId4"/>
    <p:sldId id="377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4" r:id="rId20"/>
    <p:sldId id="393" r:id="rId21"/>
    <p:sldId id="395" r:id="rId22"/>
    <p:sldId id="396" r:id="rId23"/>
    <p:sldId id="397" r:id="rId24"/>
    <p:sldId id="398" r:id="rId25"/>
    <p:sldId id="399" r:id="rId26"/>
    <p:sldId id="40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 autoAdjust="0"/>
    <p:restoredTop sz="94651" autoAdjust="0"/>
  </p:normalViewPr>
  <p:slideViewPr>
    <p:cSldViewPr snapToGrid="0">
      <p:cViewPr varScale="1">
        <p:scale>
          <a:sx n="105" d="100"/>
          <a:sy n="105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9B3EE-041C-4ADE-80A4-CAF539634759}" type="datetimeFigureOut">
              <a:rPr lang="en-IE" smtClean="0"/>
              <a:t>29/11/2018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5FBD0-535F-4B6D-B433-B677D95749C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3120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094B1-1006-4804-B7D5-564F2E313266}" type="datetimeFigureOut">
              <a:rPr lang="en-IE" smtClean="0"/>
              <a:t>29/11/2018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B5156-DE12-44A3-88B1-B40D97C6BB2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863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6C2D80-BEFA-4734-A886-912ACE596797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56323" name="Rectangle 7"/>
          <p:cNvSpPr txBox="1">
            <a:spLocks noGrp="1"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/>
            <a:fld id="{70CEAD25-4C4C-44D4-8C0C-A74B2B8612E9}" type="slidenum">
              <a:rPr lang="en-US" sz="1200">
                <a:cs typeface="Arial" charset="0"/>
              </a:rPr>
              <a:pPr algn="r"/>
              <a:t>6</a:t>
            </a:fld>
            <a:endParaRPr lang="en-US" sz="1200">
              <a:cs typeface="Arial" charset="0"/>
            </a:endParaRPr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318952"/>
            <a:ext cx="5608320" cy="4280218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(The table on this slide is similar to Table 2 in the textbook.) 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For most students, seeing the complete table all at once is too much information.  So, the table is animated as follows:  </a:t>
            </a:r>
          </a:p>
          <a:p>
            <a:pPr marL="232943" lvl="1" indent="-116472">
              <a:buFontTx/>
              <a:buChar char="•"/>
            </a:pPr>
            <a:r>
              <a:rPr lang="en-US" dirty="0" smtClean="0"/>
              <a:t>Initially, the only columns displayed are the ones students saw at the end of the exercise in Active Learning 1:  Q, TR, and MR. </a:t>
            </a:r>
          </a:p>
          <a:p>
            <a:pPr marL="232943" lvl="1" indent="-116472">
              <a:buFontTx/>
              <a:buChar char="•"/>
            </a:pPr>
            <a:r>
              <a:rPr lang="en-US" dirty="0" smtClean="0"/>
              <a:t>Then, TC appears, followed by MC.  It might be useful to remind students of the relationship between MC and TC.  </a:t>
            </a:r>
          </a:p>
          <a:p>
            <a:pPr marL="232943" lvl="1" indent="-116472">
              <a:buFontTx/>
              <a:buChar char="•"/>
            </a:pPr>
            <a:r>
              <a:rPr lang="en-US" dirty="0" smtClean="0"/>
              <a:t>Then, the Profit column appears.  Students should be able to see that, at each value of Q, profit equals TR minus TC.  </a:t>
            </a:r>
          </a:p>
          <a:p>
            <a:pPr marL="232943" lvl="1" indent="-116472">
              <a:buFontTx/>
              <a:buChar char="•"/>
            </a:pPr>
            <a:r>
              <a:rPr lang="en-US" dirty="0" smtClean="0"/>
              <a:t>The last column to appear is the change in profit. 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When the table is complete, we use it to show </a:t>
            </a:r>
          </a:p>
          <a:p>
            <a:pPr marL="232943" lvl="1" indent="-116472">
              <a:buFontTx/>
              <a:buChar char="•"/>
            </a:pPr>
            <a:r>
              <a:rPr lang="en-US" dirty="0" smtClean="0"/>
              <a:t>it is profitable to increase production whenever MR &gt; MC, such as at Q = 0, 1, or 2.  </a:t>
            </a:r>
          </a:p>
          <a:p>
            <a:pPr marL="232943" lvl="1" indent="-116472">
              <a:buFontTx/>
              <a:buChar char="•"/>
            </a:pPr>
            <a:r>
              <a:rPr lang="en-US" dirty="0" smtClean="0"/>
              <a:t>it is profitable to reduce production whenever MC &gt; MR, such as at Q = 5.  </a:t>
            </a:r>
          </a:p>
        </p:txBody>
      </p:sp>
    </p:spTree>
    <p:extLst>
      <p:ext uri="{BB962C8B-B14F-4D97-AF65-F5344CB8AC3E}">
        <p14:creationId xmlns:p14="http://schemas.microsoft.com/office/powerpoint/2010/main" val="3496407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DC2215-FCB1-4553-AE5A-11545DFE8F2B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307B2A3-7B2E-430C-8E7E-9D7D4ECA80FD}" type="slidenum">
              <a:rPr lang="en-US" sz="1200">
                <a:cs typeface="Arial" charset="0"/>
              </a:rPr>
              <a:pPr algn="r"/>
              <a:t>17</a:t>
            </a:fld>
            <a:endParaRPr lang="en-US" sz="1200">
              <a:cs typeface="Arial" charset="0"/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34988"/>
            <a:ext cx="6096000" cy="3429000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48150"/>
            <a:ext cx="5486400" cy="4210050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This slide introduces the notion that MR is not equal to P for the monopolist.  The next slide presents an exercise to lead students to see for themselves what this relationship looks like.  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52749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B24F4A-3B86-43E8-A44E-578E3E4F2543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EF132C5-CFD4-49DD-BCA8-039D1A3F4FBC}" type="slidenum">
              <a:rPr lang="en-US" sz="1200">
                <a:cs typeface="Arial" charset="0"/>
              </a:rPr>
              <a:pPr algn="r"/>
              <a:t>18</a:t>
            </a:fld>
            <a:endParaRPr lang="en-US" sz="1200">
              <a:cs typeface="Arial" charset="0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34988"/>
            <a:ext cx="6096000" cy="3429000"/>
          </a:xfrm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48150"/>
            <a:ext cx="5486400" cy="4210050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Note that a competitive firm has the output effect but not the price effect:  the competitive firm does not need to reduce its price in order to sell a larger quantity, so, for the competitive firm, MR = P.  </a:t>
            </a:r>
          </a:p>
        </p:txBody>
      </p:sp>
    </p:spTree>
    <p:extLst>
      <p:ext uri="{BB962C8B-B14F-4D97-AF65-F5344CB8AC3E}">
        <p14:creationId xmlns:p14="http://schemas.microsoft.com/office/powerpoint/2010/main" val="1148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76BCE9-FF8B-4D28-A8DE-6ED8DDD0E739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4915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48D2D53-F0D8-4D3E-9A0C-7BE43529D3DE}" type="slidenum">
              <a:rPr lang="en-US" sz="1200">
                <a:cs typeface="Arial" charset="0"/>
              </a:rPr>
              <a:pPr algn="r"/>
              <a:t>19</a:t>
            </a:fld>
            <a:endParaRPr lang="en-US" sz="1200">
              <a:cs typeface="Arial" charset="0"/>
            </a:endParaRPr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34988"/>
            <a:ext cx="6096000" cy="3429000"/>
          </a:xfrm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48150"/>
            <a:ext cx="5486400" cy="4210050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 numbers in the table are from the preceding exercise.  Students can see either from the table or the graph that, at any Q, MR &lt; P.  </a:t>
            </a:r>
          </a:p>
        </p:txBody>
      </p:sp>
    </p:spTree>
    <p:extLst>
      <p:ext uri="{BB962C8B-B14F-4D97-AF65-F5344CB8AC3E}">
        <p14:creationId xmlns:p14="http://schemas.microsoft.com/office/powerpoint/2010/main" val="587013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6A5638-299B-45F7-914A-141C87F7579F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120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3836A72-1E9D-4423-B8CD-BDBD92398363}" type="slidenum">
              <a:rPr lang="en-US" sz="1200">
                <a:cs typeface="Arial" charset="0"/>
              </a:rPr>
              <a:pPr algn="r"/>
              <a:t>20</a:t>
            </a:fld>
            <a:endParaRPr lang="en-US" sz="1200">
              <a:cs typeface="Arial" charset="0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534988"/>
            <a:ext cx="4572000" cy="3429000"/>
          </a:xfrm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48150"/>
            <a:ext cx="5486400" cy="421005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50399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BD96B3-6231-4634-AB3C-72ABC22D921B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4EE8EA9-15A0-4BD9-9F13-0DC0ED27B3F1}" type="slidenum">
              <a:rPr lang="en-US" sz="1200">
                <a:cs typeface="Arial" charset="0"/>
              </a:rPr>
              <a:pPr algn="r"/>
              <a:t>21</a:t>
            </a:fld>
            <a:endParaRPr lang="en-US" sz="1200">
              <a:cs typeface="Arial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34988"/>
            <a:ext cx="6096000" cy="3429000"/>
          </a:xfrm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48150"/>
            <a:ext cx="5486400" cy="421005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35429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B888A4-07A4-4BC9-BBB4-FF315A118EB8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5325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D8DE1B0-EC6F-4673-BB09-78B677D44CFE}" type="slidenum">
              <a:rPr lang="en-US" sz="1200">
                <a:cs typeface="Arial" charset="0"/>
              </a:rPr>
              <a:pPr algn="r"/>
              <a:t>22</a:t>
            </a:fld>
            <a:endParaRPr lang="en-US" sz="1200">
              <a:cs typeface="Arial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34988"/>
            <a:ext cx="6096000" cy="3429000"/>
          </a:xfrm>
          <a:ln/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48150"/>
            <a:ext cx="5486400" cy="421005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43704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8656B2-ABDA-4BEB-896C-C00675B2409E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5734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89F3AF2-3B89-4FC6-9CB8-762F86735E10}" type="slidenum">
              <a:rPr lang="en-US" sz="1200">
                <a:cs typeface="Arial" charset="0"/>
              </a:rPr>
              <a:pPr algn="r"/>
              <a:t>23</a:t>
            </a:fld>
            <a:endParaRPr lang="en-US" sz="1200">
              <a:cs typeface="Arial" charset="0"/>
            </a:endParaRPr>
          </a:p>
        </p:txBody>
      </p:sp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34988"/>
            <a:ext cx="6096000" cy="3429000"/>
          </a:xfrm>
          <a:ln/>
        </p:spPr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48150"/>
            <a:ext cx="5486400" cy="4210050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It’s worth mentioning the following: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Most people know that monopoly changes the way the economic “pie” is divided:  by charging higher prices, the monopoly gets more surplus and consumers get less surplus. 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The analysis on this slide shows that the monopoly also reduces the size of the economic pie by producing less than the socially efficient quantity and causing a deadweight loss.  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1754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217F47-1E08-42B5-9F08-EFE5844CC639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AC9799-B3D8-4D3B-AD6E-8BAD358A7939}" type="slidenum">
              <a:rPr lang="en-US" sz="1200">
                <a:cs typeface="Arial" charset="0"/>
              </a:rPr>
              <a:pPr algn="r"/>
              <a:t>24</a:t>
            </a:fld>
            <a:endParaRPr lang="en-US" sz="1200">
              <a:cs typeface="Arial" charset="0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34988"/>
            <a:ext cx="6096000" cy="3429000"/>
          </a:xfrm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48150"/>
            <a:ext cx="5486400" cy="421005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81519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283B0-FA8F-4F20-BEC9-153471D1A0FD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6656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4066B81-1AC4-47B9-8FD5-847203874802}" type="slidenum">
              <a:rPr lang="en-US" sz="1200">
                <a:cs typeface="Arial" charset="0"/>
              </a:rPr>
              <a:pPr algn="r"/>
              <a:t>25</a:t>
            </a:fld>
            <a:endParaRPr lang="en-US" sz="1200">
              <a:cs typeface="Arial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34988"/>
            <a:ext cx="6096000" cy="3429000"/>
          </a:xfrm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48150"/>
            <a:ext cx="5486400" cy="421005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1727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96D506-85C1-4352-97D4-C5139E07DF48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57347" name="Rectangle 7"/>
          <p:cNvSpPr txBox="1">
            <a:spLocks noGrp="1"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/>
            <a:fld id="{103E6BC2-E3A2-4D22-A498-ACFD3DAFE741}" type="slidenum">
              <a:rPr lang="en-US" sz="1200">
                <a:cs typeface="Arial" charset="0"/>
              </a:rPr>
              <a:pPr algn="r"/>
              <a:t>7</a:t>
            </a:fld>
            <a:endParaRPr lang="en-US" sz="1200">
              <a:cs typeface="Arial" charset="0"/>
            </a:endParaRPr>
          </a:p>
        </p:txBody>
      </p:sp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318952"/>
            <a:ext cx="5608320" cy="4280218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This slide is similar to Figure 1 in the chapter.  I’ve omitted the AVC and ATC curves (which appear in Figure 1 in the chapter) because they are not needed at this point.  </a:t>
            </a:r>
          </a:p>
        </p:txBody>
      </p:sp>
    </p:spTree>
    <p:extLst>
      <p:ext uri="{BB962C8B-B14F-4D97-AF65-F5344CB8AC3E}">
        <p14:creationId xmlns:p14="http://schemas.microsoft.com/office/powerpoint/2010/main" val="87003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8E7EC6-6FC2-4B2E-A4D6-8E1A0ADE0CEA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/>
            <a:fld id="{BCD49C87-90E3-496D-96C3-3BF2840B56CD}" type="slidenum">
              <a:rPr lang="en-US" sz="1200">
                <a:cs typeface="Arial" charset="0"/>
              </a:rPr>
              <a:pPr algn="r"/>
              <a:t>8</a:t>
            </a:fld>
            <a:endParaRPr lang="en-US" sz="1200">
              <a:cs typeface="Arial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318952"/>
            <a:ext cx="5608320" cy="4280218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30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6E9708-4E74-4553-805F-C86272E1BF0C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61443" name="Rectangle 7"/>
          <p:cNvSpPr txBox="1">
            <a:spLocks noGrp="1"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/>
            <a:fld id="{240F3148-9634-4829-8610-125962D73834}" type="slidenum">
              <a:rPr lang="en-US" sz="1200">
                <a:cs typeface="Arial" charset="0"/>
              </a:rPr>
              <a:pPr algn="r"/>
              <a:t>9</a:t>
            </a:fld>
            <a:endParaRPr lang="en-US" sz="1200">
              <a:cs typeface="Arial" charset="0"/>
            </a:endParaRPr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318952"/>
            <a:ext cx="5608320" cy="4280218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In edit mode, it looks like the text boxes are on top of each other.  But in presentation mode, the text boxes display only one at a time.  </a:t>
            </a:r>
          </a:p>
        </p:txBody>
      </p:sp>
    </p:spTree>
    <p:extLst>
      <p:ext uri="{BB962C8B-B14F-4D97-AF65-F5344CB8AC3E}">
        <p14:creationId xmlns:p14="http://schemas.microsoft.com/office/powerpoint/2010/main" val="166731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6FCC65-1045-4ED9-BC3B-DAA2AE86BA9A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/>
            <a:fld id="{BAFDA1D7-C236-4938-B578-C185BBF64AAD}" type="slidenum">
              <a:rPr lang="en-US" sz="1200">
                <a:cs typeface="Arial" charset="0"/>
              </a:rPr>
              <a:pPr algn="r"/>
              <a:t>10</a:t>
            </a:fld>
            <a:endParaRPr lang="en-US" sz="1200">
              <a:cs typeface="Arial" charset="0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318952"/>
            <a:ext cx="5608320" cy="4280218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7804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AC4D3F-4411-423C-95F3-86D9584731EC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77827" name="Rectangle 7"/>
          <p:cNvSpPr txBox="1">
            <a:spLocks noGrp="1"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/>
            <a:fld id="{BF2759D2-7BA9-4C74-8D39-1CFAD4C98BF2}" type="slidenum">
              <a:rPr lang="en-US" sz="1200">
                <a:cs typeface="Arial" charset="0"/>
              </a:rPr>
              <a:pPr algn="r"/>
              <a:t>11</a:t>
            </a:fld>
            <a:endParaRPr lang="en-US" sz="1200">
              <a:cs typeface="Arial" charset="0"/>
            </a:endParaRPr>
          </a:p>
        </p:txBody>
      </p:sp>
      <p:sp>
        <p:nvSpPr>
          <p:cNvPr id="778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318952"/>
            <a:ext cx="5608320" cy="4280218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slide replicates Figure 8 from the textbook.  In edit mode, the text boxes in the top part of the slide appear to be on top of each other.  But in slide-show mode, the text boxes display one at a time. 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If students did not previously understand why the LR market supply curve is horizontal, this slide may help.  </a:t>
            </a:r>
          </a:p>
        </p:txBody>
      </p:sp>
    </p:spTree>
    <p:extLst>
      <p:ext uri="{BB962C8B-B14F-4D97-AF65-F5344CB8AC3E}">
        <p14:creationId xmlns:p14="http://schemas.microsoft.com/office/powerpoint/2010/main" val="2171921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A9491E-B01D-4FE8-854F-BE52F778BC3B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81923" name="Rectangle 7"/>
          <p:cNvSpPr txBox="1">
            <a:spLocks noGrp="1"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/>
            <a:fld id="{E976FB63-2F0A-44FD-8515-26663D9D77C3}" type="slidenum">
              <a:rPr lang="en-US" sz="1200">
                <a:cs typeface="Arial" charset="0"/>
              </a:rPr>
              <a:pPr algn="r"/>
              <a:t>12</a:t>
            </a:fld>
            <a:endParaRPr lang="en-US" sz="1200">
              <a:cs typeface="Arial" charset="0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544513"/>
            <a:ext cx="6197600" cy="3486150"/>
          </a:xfrm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318952"/>
            <a:ext cx="5608320" cy="4280218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Recall from Chapter 7:  a competitive market equilibrium is efficient.  This chapter has shown why:  P = MR under perfect competition, so P = MC in the competitive market equilibrium. 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Reviewing these concepts now sets the stage for the next few chapters, where firms with market power set their price above marginal cost, leading to market inefficiencies and a potential role for government intervention.  </a:t>
            </a:r>
          </a:p>
        </p:txBody>
      </p:sp>
    </p:spTree>
    <p:extLst>
      <p:ext uri="{BB962C8B-B14F-4D97-AF65-F5344CB8AC3E}">
        <p14:creationId xmlns:p14="http://schemas.microsoft.com/office/powerpoint/2010/main" val="250971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4A31D4-D229-45CC-8D75-722C6452C1E9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403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C58958F-877C-4CD2-A0A9-32F13CE00594}" type="slidenum">
              <a:rPr lang="en-US" sz="1200">
                <a:cs typeface="Arial" charset="0"/>
              </a:rPr>
              <a:pPr algn="r"/>
              <a:t>15</a:t>
            </a:fld>
            <a:endParaRPr lang="en-US" sz="1200">
              <a:cs typeface="Arial" charset="0"/>
            </a:endParaRPr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34988"/>
            <a:ext cx="6096000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48150"/>
            <a:ext cx="5486400" cy="4210050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horizontal axis of the graph measures number of homes provided electricity.  The vertical axis measures the average total cost of providing electricity per home.  </a:t>
            </a:r>
          </a:p>
        </p:txBody>
      </p:sp>
    </p:spTree>
    <p:extLst>
      <p:ext uri="{BB962C8B-B14F-4D97-AF65-F5344CB8AC3E}">
        <p14:creationId xmlns:p14="http://schemas.microsoft.com/office/powerpoint/2010/main" val="418432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D8D88-506F-4734-AF9E-6583CAAA9356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4505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A46884E-BDCD-4DB7-8A11-480440A0806D}" type="slidenum">
              <a:rPr lang="en-US" sz="1200">
                <a:cs typeface="Arial" charset="0"/>
              </a:rPr>
              <a:pPr algn="r"/>
              <a:t>16</a:t>
            </a:fld>
            <a:endParaRPr lang="en-US" sz="1200">
              <a:cs typeface="Arial" charset="0"/>
            </a:endParaRPr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34988"/>
            <a:ext cx="6096000" cy="3429000"/>
          </a:xfrm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48150"/>
            <a:ext cx="5486400" cy="4210050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A competitive firm is a price-taker, can sell as much as it wants at the market price.  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In effect, the competitive firm sells a product for which there are many perfect substitutes, so demand for its product is perfectly elastic; if it raises its price above the market price, demand for its product falls to zero.  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The relationship between P and MR is what distinguishes a competitive firm from a monopoly firm, in terms of both firm behavior and welfare implications.  </a:t>
            </a:r>
          </a:p>
        </p:txBody>
      </p:sp>
    </p:spTree>
    <p:extLst>
      <p:ext uri="{BB962C8B-B14F-4D97-AF65-F5344CB8AC3E}">
        <p14:creationId xmlns:p14="http://schemas.microsoft.com/office/powerpoint/2010/main" val="276871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auto">
          <a:xfrm>
            <a:off x="381000" y="2803525"/>
            <a:ext cx="2117" cy="3035300"/>
          </a:xfrm>
          <a:custGeom>
            <a:avLst/>
            <a:gdLst>
              <a:gd name="T0" fmla="*/ 0 w 1588"/>
              <a:gd name="T1" fmla="*/ 0 h 1912"/>
              <a:gd name="T2" fmla="*/ 0 w 1588"/>
              <a:gd name="T3" fmla="*/ 9525 h 1912"/>
              <a:gd name="T4" fmla="*/ 0 w 1588"/>
              <a:gd name="T5" fmla="*/ 9525 h 1912"/>
              <a:gd name="T6" fmla="*/ 0 w 1588"/>
              <a:gd name="T7" fmla="*/ 95250 h 1912"/>
              <a:gd name="T8" fmla="*/ 0 w 1588"/>
              <a:gd name="T9" fmla="*/ 3035300 h 1912"/>
              <a:gd name="T10" fmla="*/ 0 w 1588"/>
              <a:gd name="T11" fmla="*/ 3035300 h 1912"/>
              <a:gd name="T12" fmla="*/ 0 w 1588"/>
              <a:gd name="T13" fmla="*/ 0 h 1912"/>
              <a:gd name="T14" fmla="*/ 0 w 1588"/>
              <a:gd name="T15" fmla="*/ 0 h 1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88" h="1912">
                <a:moveTo>
                  <a:pt x="0" y="0"/>
                </a:move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E" sz="1800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997076"/>
            <a:ext cx="103632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0B03E5-4D6A-44DB-AA0C-DBB7E9DA34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3F5A2-1A45-4AA4-8AEF-45C042901E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75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92100"/>
            <a:ext cx="27432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92100"/>
            <a:ext cx="8026400" cy="57277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6EC64-63B2-499C-AB2D-161AD96074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378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auto">
          <a:xfrm>
            <a:off x="381000" y="2803525"/>
            <a:ext cx="2117" cy="3035300"/>
          </a:xfrm>
          <a:custGeom>
            <a:avLst/>
            <a:gdLst>
              <a:gd name="T0" fmla="*/ 0 w 1588"/>
              <a:gd name="T1" fmla="*/ 0 h 1912"/>
              <a:gd name="T2" fmla="*/ 0 w 1588"/>
              <a:gd name="T3" fmla="*/ 2147483647 h 1912"/>
              <a:gd name="T4" fmla="*/ 0 w 1588"/>
              <a:gd name="T5" fmla="*/ 2147483647 h 1912"/>
              <a:gd name="T6" fmla="*/ 0 w 1588"/>
              <a:gd name="T7" fmla="*/ 2147483647 h 1912"/>
              <a:gd name="T8" fmla="*/ 0 w 1588"/>
              <a:gd name="T9" fmla="*/ 2147483647 h 1912"/>
              <a:gd name="T10" fmla="*/ 0 w 1588"/>
              <a:gd name="T11" fmla="*/ 2147483647 h 1912"/>
              <a:gd name="T12" fmla="*/ 0 w 1588"/>
              <a:gd name="T13" fmla="*/ 0 h 1912"/>
              <a:gd name="T14" fmla="*/ 0 w 1588"/>
              <a:gd name="T15" fmla="*/ 0 h 1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88" h="1912">
                <a:moveTo>
                  <a:pt x="0" y="0"/>
                </a:move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E" sz="1800"/>
          </a:p>
        </p:txBody>
      </p:sp>
      <p:sp>
        <p:nvSpPr>
          <p:cNvPr id="3860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997076"/>
            <a:ext cx="103632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A76049A-E46F-428D-B88E-B0711E67231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91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70FF5D-B60B-44BA-BAC2-6CFEF4815B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798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BFBE0-9902-454C-915B-C34BF76723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1431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050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050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E31614-7FB6-43D0-9315-EDCAC795E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86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1ABE29-3AF5-4C3A-8BCC-26357303E1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097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AC2854-0E1E-4C2E-A860-CADE62D24B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355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4B2C71-70CE-45F8-B6D1-504BBAD638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3081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DB1A2B-7B5D-420A-9D75-F3E55B2FED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3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1F792-8464-421B-83C8-19426AC091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6523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8324A6-63F5-4520-97E8-10220442BA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29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33B373-7A17-4CEC-BF58-721865ED08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54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92100"/>
            <a:ext cx="27432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92100"/>
            <a:ext cx="8026400" cy="5727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3DAE0E-1689-44E7-9F4F-C88ABD1701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031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70208-1705-41E5-AC95-B4FFF100B0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995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05000"/>
            <a:ext cx="53848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05000"/>
            <a:ext cx="53848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1472C-97DC-4B4D-8230-1F4D1DF5A3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64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6D562-B48B-4439-AE6F-FCE5FF5633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265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15BF4-D3E7-4F76-A5F6-7D54E24D46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8156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837D2-F40F-4988-BCC3-4E1BD6087E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0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67940-27F1-484C-8F46-46F1EE84B4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565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B8768-5601-4525-BE99-B6F48CBD8A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528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92100"/>
            <a:ext cx="109728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05000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2612A35-6C17-4A88-8B25-2E774F2F1E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3264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92100"/>
            <a:ext cx="109728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05000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85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5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5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fld id="{0D0B7844-F1E8-489D-8E0B-D4EDCF088E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263667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Program%20Files/TurningPoint/2003/Question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Program%20Files/TurningPoint/2003/Question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Program%20Files/TurningPoint/2003/Question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Program%20Files/TurningPoint/2003/Question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Program%20Files/TurningPoint/2003/Question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Program%20Files/TurningPoint/2003/Questio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Program%20Files/TurningPoint/2003/Question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81800" y="2060575"/>
            <a:ext cx="3886200" cy="4953000"/>
          </a:xfrm>
        </p:spPr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IE" altLang="en-US" sz="3400" u="sng" dirty="0">
                <a:solidFill>
                  <a:schemeClr val="tx2"/>
                </a:solidFill>
                <a:latin typeface="Times New Roman" pitchFamily="18" charset="0"/>
              </a:rPr>
              <a:t>Module:</a:t>
            </a:r>
          </a:p>
          <a:p>
            <a:pPr algn="ctr" eaLnBrk="1" hangingPunct="1">
              <a:buFontTx/>
              <a:buNone/>
              <a:defRPr/>
            </a:pPr>
            <a:r>
              <a:rPr lang="en-IE" altLang="en-US" sz="3800" dirty="0" smtClean="0">
                <a:latin typeface="Times New Roman" pitchFamily="18" charset="0"/>
              </a:rPr>
              <a:t>Microeconomics</a:t>
            </a:r>
            <a:endParaRPr lang="en-IE" altLang="en-US" sz="3800" dirty="0">
              <a:latin typeface="Times New Roman" pitchFamily="18" charset="0"/>
            </a:endParaRPr>
          </a:p>
          <a:p>
            <a:pPr algn="ctr" eaLnBrk="1" hangingPunct="1">
              <a:buFontTx/>
              <a:buNone/>
              <a:defRPr/>
            </a:pPr>
            <a:endParaRPr lang="en-IE" altLang="en-US" sz="2000" dirty="0">
              <a:latin typeface="Times New Roman" pitchFamily="18" charset="0"/>
            </a:endParaRPr>
          </a:p>
          <a:p>
            <a:pPr algn="ctr" eaLnBrk="1" hangingPunct="1">
              <a:buFontTx/>
              <a:buNone/>
              <a:defRPr/>
            </a:pPr>
            <a:r>
              <a:rPr lang="en-IE" altLang="en-US" sz="3400" u="sng" dirty="0">
                <a:solidFill>
                  <a:schemeClr val="tx2"/>
                </a:solidFill>
                <a:latin typeface="Times New Roman" pitchFamily="18" charset="0"/>
              </a:rPr>
              <a:t>Lecturer:</a:t>
            </a:r>
          </a:p>
          <a:p>
            <a:pPr algn="ctr" eaLnBrk="1" hangingPunct="1">
              <a:buFontTx/>
              <a:buNone/>
              <a:defRPr/>
            </a:pPr>
            <a:r>
              <a:rPr lang="en-IE" altLang="en-US" sz="3800" dirty="0" smtClean="0">
                <a:latin typeface="Times New Roman" pitchFamily="18" charset="0"/>
              </a:rPr>
              <a:t>Dr </a:t>
            </a:r>
            <a:r>
              <a:rPr lang="en-IE" altLang="en-US" sz="3800" dirty="0">
                <a:latin typeface="Times New Roman" pitchFamily="18" charset="0"/>
              </a:rPr>
              <a:t>Stephen Weir</a:t>
            </a:r>
            <a:r>
              <a:rPr lang="en-IE" altLang="en-US" sz="4400" dirty="0"/>
              <a:t> </a:t>
            </a:r>
          </a:p>
        </p:txBody>
      </p:sp>
      <p:pic>
        <p:nvPicPr>
          <p:cNvPr id="307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52400"/>
            <a:ext cx="1981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"/>
            <a:ext cx="50292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5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40334" y="4256157"/>
            <a:ext cx="4313153" cy="1589018"/>
          </a:xfrm>
          <a:solidFill>
            <a:schemeClr val="bg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eaLnBrk="1" hangingPunct="1">
              <a:buNone/>
            </a:pPr>
            <a:r>
              <a:rPr lang="en-US" sz="2600" dirty="0"/>
              <a:t>The firm’s </a:t>
            </a:r>
            <a:r>
              <a:rPr lang="en-US" sz="2600" dirty="0" smtClean="0"/>
              <a:t>LR </a:t>
            </a:r>
            <a:r>
              <a:rPr lang="en-US" sz="2600" dirty="0"/>
              <a:t>supply curve is the portion of </a:t>
            </a:r>
            <a:r>
              <a:rPr lang="en-US" sz="2600" dirty="0" smtClean="0"/>
              <a:t>its </a:t>
            </a:r>
            <a:r>
              <a:rPr lang="en-US" sz="2600" i="1" dirty="0" smtClean="0"/>
              <a:t>MC</a:t>
            </a:r>
            <a:r>
              <a:rPr lang="en-US" sz="2600" dirty="0" smtClean="0"/>
              <a:t> curve </a:t>
            </a:r>
            <a:r>
              <a:rPr lang="en-US" sz="2600" dirty="0"/>
              <a:t>above </a:t>
            </a:r>
            <a:r>
              <a:rPr lang="en-US" sz="2600" i="1" dirty="0"/>
              <a:t>LRATC</a:t>
            </a:r>
            <a:r>
              <a:rPr lang="en-US" sz="2600" dirty="0"/>
              <a:t>.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230813" y="1698625"/>
            <a:ext cx="4864100" cy="4146550"/>
            <a:chOff x="2335" y="1070"/>
            <a:chExt cx="3064" cy="2612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730" y="1335"/>
              <a:ext cx="2357" cy="2206"/>
              <a:chOff x="1489" y="785"/>
              <a:chExt cx="3650" cy="2492"/>
            </a:xfrm>
          </p:grpSpPr>
          <p:sp>
            <p:nvSpPr>
              <p:cNvPr id="23572" name="Line 5"/>
              <p:cNvSpPr>
                <a:spLocks noChangeShapeType="1"/>
              </p:cNvSpPr>
              <p:nvPr/>
            </p:nvSpPr>
            <p:spPr bwMode="auto">
              <a:xfrm>
                <a:off x="1489" y="785"/>
                <a:ext cx="0" cy="24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23573" name="Line 6"/>
              <p:cNvSpPr>
                <a:spLocks noChangeShapeType="1"/>
              </p:cNvSpPr>
              <p:nvPr/>
            </p:nvSpPr>
            <p:spPr bwMode="auto">
              <a:xfrm>
                <a:off x="1489" y="3277"/>
                <a:ext cx="36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23570" name="Text Box 7"/>
            <p:cNvSpPr txBox="1">
              <a:spLocks noChangeArrowheads="1"/>
            </p:cNvSpPr>
            <p:nvPr/>
          </p:nvSpPr>
          <p:spPr bwMode="auto">
            <a:xfrm>
              <a:off x="5061" y="3384"/>
              <a:ext cx="338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</a:p>
          </p:txBody>
        </p:sp>
        <p:sp>
          <p:nvSpPr>
            <p:cNvPr id="23571" name="Text Box 8"/>
            <p:cNvSpPr txBox="1">
              <a:spLocks noChangeArrowheads="1"/>
            </p:cNvSpPr>
            <p:nvPr/>
          </p:nvSpPr>
          <p:spPr bwMode="auto">
            <a:xfrm>
              <a:off x="2335" y="1070"/>
              <a:ext cx="692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500">
                  <a:latin typeface="Arial"/>
                  <a:cs typeface="Arial"/>
                </a:rPr>
                <a:t>Costs</a:t>
              </a:r>
            </a:p>
          </p:txBody>
        </p:sp>
      </p:grpSp>
      <p:sp>
        <p:nvSpPr>
          <p:cNvPr id="23558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52414"/>
            <a:ext cx="9144000" cy="649287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smtClean="0"/>
              <a:t>The Competitive Firm’s Supply Curve</a:t>
            </a:r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6662739" y="2287588"/>
            <a:ext cx="2676525" cy="3181350"/>
            <a:chOff x="3237" y="1336"/>
            <a:chExt cx="1686" cy="2004"/>
          </a:xfrm>
        </p:grpSpPr>
        <p:sp>
          <p:nvSpPr>
            <p:cNvPr id="23567" name="Line 11"/>
            <p:cNvSpPr>
              <a:spLocks noChangeShapeType="1"/>
            </p:cNvSpPr>
            <p:nvPr/>
          </p:nvSpPr>
          <p:spPr bwMode="auto">
            <a:xfrm flipV="1">
              <a:off x="3237" y="1568"/>
              <a:ext cx="1346" cy="1772"/>
            </a:xfrm>
            <a:prstGeom prst="line">
              <a:avLst/>
            </a:prstGeom>
            <a:noFill/>
            <a:ln w="38100">
              <a:solidFill>
                <a:schemeClr val="bg2">
                  <a:lumMod val="20000"/>
                  <a:lumOff val="8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3568" name="Text Box 12"/>
            <p:cNvSpPr txBox="1">
              <a:spLocks noChangeArrowheads="1"/>
            </p:cNvSpPr>
            <p:nvPr/>
          </p:nvSpPr>
          <p:spPr bwMode="auto">
            <a:xfrm>
              <a:off x="4540" y="1336"/>
              <a:ext cx="383" cy="240"/>
            </a:xfrm>
            <a:prstGeom prst="rect">
              <a:avLst/>
            </a:prstGeom>
            <a:noFill/>
            <a:ln w="9525">
              <a:solidFill>
                <a:schemeClr val="bg2">
                  <a:lumMod val="20000"/>
                  <a:lumOff val="80000"/>
                </a:schemeClr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i="1">
                  <a:latin typeface="Arial"/>
                  <a:cs typeface="Arial"/>
                </a:rPr>
                <a:t>MC</a:t>
              </a:r>
            </a:p>
          </p:txBody>
        </p:sp>
      </p:grpSp>
      <p:sp>
        <p:nvSpPr>
          <p:cNvPr id="23560" name="Arc 14"/>
          <p:cNvSpPr>
            <a:spLocks/>
          </p:cNvSpPr>
          <p:nvPr/>
        </p:nvSpPr>
        <p:spPr bwMode="auto">
          <a:xfrm flipH="1" flipV="1">
            <a:off x="6167439" y="2700338"/>
            <a:ext cx="3062287" cy="1516062"/>
          </a:xfrm>
          <a:custGeom>
            <a:avLst/>
            <a:gdLst>
              <a:gd name="T0" fmla="*/ 0 w 32505"/>
              <a:gd name="T1" fmla="*/ 2147483647 h 21600"/>
              <a:gd name="T2" fmla="*/ 2147483647 w 32505"/>
              <a:gd name="T3" fmla="*/ 2147483647 h 21600"/>
              <a:gd name="T4" fmla="*/ 2147483647 w 32505"/>
              <a:gd name="T5" fmla="*/ 2147483647 h 21600"/>
              <a:gd name="T6" fmla="*/ 0 60000 65536"/>
              <a:gd name="T7" fmla="*/ 0 60000 65536"/>
              <a:gd name="T8" fmla="*/ 0 60000 65536"/>
              <a:gd name="T9" fmla="*/ 0 w 32505"/>
              <a:gd name="T10" fmla="*/ 0 h 21600"/>
              <a:gd name="T11" fmla="*/ 32505 w 3250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505" h="21600" fill="none" extrusionOk="0">
                <a:moveTo>
                  <a:pt x="0" y="8530"/>
                </a:moveTo>
                <a:cubicBezTo>
                  <a:pt x="4084" y="3155"/>
                  <a:pt x="10446" y="-1"/>
                  <a:pt x="17197" y="0"/>
                </a:cubicBezTo>
                <a:cubicBezTo>
                  <a:pt x="22942" y="0"/>
                  <a:pt x="28451" y="2289"/>
                  <a:pt x="32504" y="6361"/>
                </a:cubicBezTo>
              </a:path>
              <a:path w="32505" h="21600" stroke="0" extrusionOk="0">
                <a:moveTo>
                  <a:pt x="0" y="8530"/>
                </a:moveTo>
                <a:cubicBezTo>
                  <a:pt x="4084" y="3155"/>
                  <a:pt x="10446" y="-1"/>
                  <a:pt x="17197" y="0"/>
                </a:cubicBezTo>
                <a:cubicBezTo>
                  <a:pt x="22942" y="0"/>
                  <a:pt x="28451" y="2289"/>
                  <a:pt x="32504" y="6361"/>
                </a:cubicBezTo>
                <a:lnTo>
                  <a:pt x="17197" y="21600"/>
                </a:lnTo>
                <a:close/>
              </a:path>
            </a:pathLst>
          </a:custGeom>
          <a:noFill/>
          <a:ln w="38100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3561" name="Text Box 15"/>
          <p:cNvSpPr txBox="1">
            <a:spLocks noChangeArrowheads="1"/>
          </p:cNvSpPr>
          <p:nvPr/>
        </p:nvSpPr>
        <p:spPr bwMode="auto">
          <a:xfrm>
            <a:off x="9115425" y="3265488"/>
            <a:ext cx="114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500" i="1" dirty="0">
                <a:latin typeface="Arial"/>
                <a:cs typeface="Arial"/>
              </a:rPr>
              <a:t>LRATC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5862639" y="2678114"/>
            <a:ext cx="2949575" cy="2941637"/>
            <a:chOff x="2733" y="1687"/>
            <a:chExt cx="1858" cy="1853"/>
          </a:xfrm>
        </p:grpSpPr>
        <p:sp>
          <p:nvSpPr>
            <p:cNvPr id="23564" name="Line 19"/>
            <p:cNvSpPr>
              <a:spLocks noChangeShapeType="1"/>
            </p:cNvSpPr>
            <p:nvPr/>
          </p:nvSpPr>
          <p:spPr bwMode="auto">
            <a:xfrm flipV="1">
              <a:off x="3854" y="1687"/>
              <a:ext cx="737" cy="971"/>
            </a:xfrm>
            <a:prstGeom prst="line">
              <a:avLst/>
            </a:prstGeom>
            <a:noFill/>
            <a:ln w="44450">
              <a:solidFill>
                <a:srgbClr val="FF050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3565" name="Line 20"/>
            <p:cNvSpPr>
              <a:spLocks noChangeShapeType="1"/>
            </p:cNvSpPr>
            <p:nvPr/>
          </p:nvSpPr>
          <p:spPr bwMode="auto">
            <a:xfrm flipH="1">
              <a:off x="2733" y="2658"/>
              <a:ext cx="1122" cy="0"/>
            </a:xfrm>
            <a:prstGeom prst="line">
              <a:avLst/>
            </a:prstGeom>
            <a:noFill/>
            <a:ln w="44450">
              <a:solidFill>
                <a:srgbClr val="FF050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3566" name="Line 21"/>
            <p:cNvSpPr>
              <a:spLocks noChangeShapeType="1"/>
            </p:cNvSpPr>
            <p:nvPr/>
          </p:nvSpPr>
          <p:spPr bwMode="auto">
            <a:xfrm flipV="1">
              <a:off x="2736" y="2661"/>
              <a:ext cx="3" cy="879"/>
            </a:xfrm>
            <a:prstGeom prst="line">
              <a:avLst/>
            </a:prstGeom>
            <a:noFill/>
            <a:ln w="44450">
              <a:solidFill>
                <a:srgbClr val="FF050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23563" name="FlagCount" hidden="1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9779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>
                <a:latin typeface="Tahoma" pitchFamily="34" charset="0"/>
                <a:cs typeface="Arial" charset="0"/>
              </a:rPr>
              <a:t>0</a:t>
            </a: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818206" y="1936914"/>
            <a:ext cx="4280846" cy="9971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800" dirty="0" smtClean="0">
                <a:latin typeface="Arial"/>
                <a:cs typeface="Arial"/>
              </a:rPr>
              <a:t>In the LR a Firm will Exit the market if  </a:t>
            </a:r>
            <a:r>
              <a:rPr lang="en-US" sz="2800" b="1" i="1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 &lt; </a:t>
            </a:r>
            <a:r>
              <a:rPr lang="en-US" sz="2800" i="1" dirty="0">
                <a:latin typeface="Arial"/>
                <a:cs typeface="Arial"/>
              </a:rPr>
              <a:t>ATC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784438" y="3065217"/>
            <a:ext cx="4280846" cy="9971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800" dirty="0" smtClean="0">
                <a:latin typeface="Arial"/>
                <a:cs typeface="Arial"/>
              </a:rPr>
              <a:t>In other words, the firm’s TR&lt;</a:t>
            </a:r>
            <a:r>
              <a:rPr lang="en-US" sz="2800" i="1" dirty="0" smtClean="0">
                <a:latin typeface="Arial"/>
                <a:cs typeface="Arial"/>
              </a:rPr>
              <a:t>TC</a:t>
            </a:r>
            <a:endParaRPr lang="en-US" sz="28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70424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nimBg="1" autoUpdateAnimBg="0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6630989" y="2573338"/>
            <a:ext cx="2587625" cy="2640012"/>
            <a:chOff x="3217" y="1621"/>
            <a:chExt cx="1630" cy="1663"/>
          </a:xfrm>
        </p:grpSpPr>
        <p:sp>
          <p:nvSpPr>
            <p:cNvPr id="35927" name="Line 33"/>
            <p:cNvSpPr>
              <a:spLocks noChangeShapeType="1"/>
            </p:cNvSpPr>
            <p:nvPr/>
          </p:nvSpPr>
          <p:spPr bwMode="auto">
            <a:xfrm flipV="1">
              <a:off x="3217" y="1833"/>
              <a:ext cx="1332" cy="1451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5928" name="Text Box 34"/>
            <p:cNvSpPr txBox="1">
              <a:spLocks noChangeArrowheads="1"/>
            </p:cNvSpPr>
            <p:nvPr/>
          </p:nvSpPr>
          <p:spPr bwMode="auto">
            <a:xfrm>
              <a:off x="4545" y="1621"/>
              <a:ext cx="302" cy="23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 i="1">
                  <a:latin typeface="Arial"/>
                  <a:cs typeface="Arial"/>
                </a:rPr>
                <a:t>S</a:t>
              </a:r>
              <a:r>
                <a:rPr lang="en-US" sz="2400" b="1" baseline="-2500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2408238" y="2822575"/>
            <a:ext cx="1649412" cy="1593849"/>
            <a:chOff x="557" y="1778"/>
            <a:chExt cx="1039" cy="1004"/>
          </a:xfrm>
        </p:grpSpPr>
        <p:sp>
          <p:nvSpPr>
            <p:cNvPr id="35924" name="Rectangle 2"/>
            <p:cNvSpPr>
              <a:spLocks noChangeArrowheads="1"/>
            </p:cNvSpPr>
            <p:nvPr/>
          </p:nvSpPr>
          <p:spPr bwMode="auto">
            <a:xfrm>
              <a:off x="557" y="2536"/>
              <a:ext cx="1039" cy="246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5925" name="Text Box 55"/>
            <p:cNvSpPr txBox="1">
              <a:spLocks noChangeArrowheads="1"/>
            </p:cNvSpPr>
            <p:nvPr/>
          </p:nvSpPr>
          <p:spPr bwMode="auto">
            <a:xfrm>
              <a:off x="716" y="1778"/>
              <a:ext cx="62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>
                  <a:latin typeface="Arial"/>
                  <a:cs typeface="Arial"/>
                </a:rPr>
                <a:t>Profit</a:t>
              </a:r>
            </a:p>
          </p:txBody>
        </p:sp>
        <p:sp>
          <p:nvSpPr>
            <p:cNvPr id="35926" name="Line 56"/>
            <p:cNvSpPr>
              <a:spLocks noChangeShapeType="1"/>
            </p:cNvSpPr>
            <p:nvPr/>
          </p:nvSpPr>
          <p:spPr bwMode="auto">
            <a:xfrm>
              <a:off x="943" y="2049"/>
              <a:ext cx="36" cy="4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6" name="Group 72"/>
          <p:cNvGrpSpPr>
            <a:grpSpLocks/>
          </p:cNvGrpSpPr>
          <p:nvPr/>
        </p:nvGrpSpPr>
        <p:grpSpPr bwMode="auto">
          <a:xfrm>
            <a:off x="6723064" y="3367088"/>
            <a:ext cx="3057525" cy="1936749"/>
            <a:chOff x="3275" y="2121"/>
            <a:chExt cx="1926" cy="1220"/>
          </a:xfrm>
        </p:grpSpPr>
        <p:sp>
          <p:nvSpPr>
            <p:cNvPr id="35917" name="Line 36"/>
            <p:cNvSpPr>
              <a:spLocks noChangeShapeType="1"/>
            </p:cNvSpPr>
            <p:nvPr/>
          </p:nvSpPr>
          <p:spPr bwMode="auto">
            <a:xfrm>
              <a:off x="3275" y="2121"/>
              <a:ext cx="1686" cy="10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5918" name="Text Box 59"/>
            <p:cNvSpPr txBox="1">
              <a:spLocks noChangeArrowheads="1"/>
            </p:cNvSpPr>
            <p:nvPr/>
          </p:nvSpPr>
          <p:spPr bwMode="auto">
            <a:xfrm>
              <a:off x="4976" y="3108"/>
              <a:ext cx="22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 i="1" dirty="0" smtClean="0">
                  <a:latin typeface="Arial"/>
                  <a:cs typeface="Arial"/>
                </a:rPr>
                <a:t>D</a:t>
              </a:r>
              <a:r>
                <a:rPr lang="en-US" sz="2400" b="1" baseline="-25000" dirty="0">
                  <a:latin typeface="Arial"/>
                  <a:cs typeface="Arial"/>
                </a:rPr>
                <a:t>1</a:t>
              </a:r>
            </a:p>
          </p:txBody>
        </p:sp>
      </p:grpSp>
      <p:sp>
        <p:nvSpPr>
          <p:cNvPr id="35849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96839"/>
            <a:ext cx="9144000" cy="649287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The Effects </a:t>
            </a:r>
            <a:r>
              <a:rPr lang="en-US" sz="3200" dirty="0"/>
              <a:t>of </a:t>
            </a:r>
            <a:r>
              <a:rPr lang="en-US" sz="3200" dirty="0" smtClean="0"/>
              <a:t>New Technology</a:t>
            </a:r>
            <a:endParaRPr lang="en-US" sz="3200" dirty="0"/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2852738" y="2678113"/>
            <a:ext cx="2493962" cy="2851150"/>
            <a:chOff x="995" y="1624"/>
            <a:chExt cx="1571" cy="1796"/>
          </a:xfrm>
        </p:grpSpPr>
        <p:sp>
          <p:nvSpPr>
            <p:cNvPr id="35915" name="Line 6"/>
            <p:cNvSpPr>
              <a:spLocks noChangeShapeType="1"/>
            </p:cNvSpPr>
            <p:nvPr/>
          </p:nvSpPr>
          <p:spPr bwMode="auto">
            <a:xfrm flipV="1">
              <a:off x="995" y="1862"/>
              <a:ext cx="1239" cy="1558"/>
            </a:xfrm>
            <a:prstGeom prst="lin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5916" name="Text Box 7"/>
            <p:cNvSpPr txBox="1">
              <a:spLocks noChangeArrowheads="1"/>
            </p:cNvSpPr>
            <p:nvPr/>
          </p:nvSpPr>
          <p:spPr bwMode="auto">
            <a:xfrm>
              <a:off x="2183" y="1624"/>
              <a:ext cx="38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MC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587626" y="2952751"/>
            <a:ext cx="3408363" cy="1516063"/>
            <a:chOff x="828" y="1797"/>
            <a:chExt cx="2147" cy="955"/>
          </a:xfrm>
        </p:grpSpPr>
        <p:sp>
          <p:nvSpPr>
            <p:cNvPr id="35913" name="Arc 9"/>
            <p:cNvSpPr>
              <a:spLocks/>
            </p:cNvSpPr>
            <p:nvPr/>
          </p:nvSpPr>
          <p:spPr bwMode="auto">
            <a:xfrm flipH="1" flipV="1">
              <a:off x="828" y="1797"/>
              <a:ext cx="1461" cy="955"/>
            </a:xfrm>
            <a:custGeom>
              <a:avLst/>
              <a:gdLst>
                <a:gd name="T0" fmla="*/ 0 w 34271"/>
                <a:gd name="T1" fmla="*/ 0 h 21600"/>
                <a:gd name="T2" fmla="*/ 0 w 34271"/>
                <a:gd name="T3" fmla="*/ 0 h 21600"/>
                <a:gd name="T4" fmla="*/ 0 w 34271"/>
                <a:gd name="T5" fmla="*/ 0 h 21600"/>
                <a:gd name="T6" fmla="*/ 0 60000 65536"/>
                <a:gd name="T7" fmla="*/ 0 60000 65536"/>
                <a:gd name="T8" fmla="*/ 0 60000 65536"/>
                <a:gd name="T9" fmla="*/ 0 w 34271"/>
                <a:gd name="T10" fmla="*/ 0 h 21600"/>
                <a:gd name="T11" fmla="*/ 34271 w 3427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271" h="21600" fill="none" extrusionOk="0">
                  <a:moveTo>
                    <a:pt x="0" y="9663"/>
                  </a:moveTo>
                  <a:cubicBezTo>
                    <a:pt x="4001" y="3628"/>
                    <a:pt x="10761" y="-1"/>
                    <a:pt x="18002" y="0"/>
                  </a:cubicBezTo>
                  <a:cubicBezTo>
                    <a:pt x="24237" y="0"/>
                    <a:pt x="30168" y="2694"/>
                    <a:pt x="34270" y="7391"/>
                  </a:cubicBezTo>
                </a:path>
                <a:path w="34271" h="21600" stroke="0" extrusionOk="0">
                  <a:moveTo>
                    <a:pt x="0" y="9663"/>
                  </a:moveTo>
                  <a:cubicBezTo>
                    <a:pt x="4001" y="3628"/>
                    <a:pt x="10761" y="-1"/>
                    <a:pt x="18002" y="0"/>
                  </a:cubicBezTo>
                  <a:cubicBezTo>
                    <a:pt x="24237" y="0"/>
                    <a:pt x="30168" y="2694"/>
                    <a:pt x="34270" y="7391"/>
                  </a:cubicBezTo>
                  <a:lnTo>
                    <a:pt x="18002" y="21600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5914" name="Text Box 10"/>
            <p:cNvSpPr txBox="1">
              <a:spLocks noChangeArrowheads="1"/>
            </p:cNvSpPr>
            <p:nvPr/>
          </p:nvSpPr>
          <p:spPr bwMode="auto">
            <a:xfrm>
              <a:off x="2510" y="1809"/>
              <a:ext cx="4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 dirty="0" smtClean="0">
                  <a:latin typeface="Arial"/>
                  <a:cs typeface="Arial"/>
                </a:rPr>
                <a:t>ATC</a:t>
              </a:r>
              <a:r>
                <a:rPr lang="en-US" sz="2400" i="1" baseline="-25000" dirty="0" smtClean="0">
                  <a:latin typeface="Arial"/>
                  <a:cs typeface="Arial"/>
                </a:rPr>
                <a:t>1</a:t>
              </a:r>
              <a:endParaRPr lang="en-US" sz="2400" i="1" baseline="-25000" dirty="0">
                <a:latin typeface="Arial"/>
                <a:cs typeface="Arial"/>
              </a:endParaRPr>
            </a:p>
          </p:txBody>
        </p:sp>
      </p:grpSp>
      <p:grpSp>
        <p:nvGrpSpPr>
          <p:cNvPr id="9" name="Group 62"/>
          <p:cNvGrpSpPr>
            <a:grpSpLocks/>
          </p:cNvGrpSpPr>
          <p:nvPr/>
        </p:nvGrpSpPr>
        <p:grpSpPr bwMode="auto">
          <a:xfrm>
            <a:off x="1746250" y="4232275"/>
            <a:ext cx="3556000" cy="457200"/>
            <a:chOff x="140" y="2666"/>
            <a:chExt cx="2240" cy="288"/>
          </a:xfrm>
        </p:grpSpPr>
        <p:sp>
          <p:nvSpPr>
            <p:cNvPr id="35911" name="Line 3"/>
            <p:cNvSpPr>
              <a:spLocks noChangeShapeType="1"/>
            </p:cNvSpPr>
            <p:nvPr/>
          </p:nvSpPr>
          <p:spPr bwMode="auto">
            <a:xfrm>
              <a:off x="552" y="2817"/>
              <a:ext cx="1828" cy="0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5912" name="Text Box 11"/>
            <p:cNvSpPr txBox="1">
              <a:spLocks noChangeArrowheads="1"/>
            </p:cNvSpPr>
            <p:nvPr/>
          </p:nvSpPr>
          <p:spPr bwMode="auto">
            <a:xfrm>
              <a:off x="140" y="2666"/>
              <a:ext cx="38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400" b="1" i="1" dirty="0" smtClean="0">
                  <a:latin typeface="Arial"/>
                  <a:cs typeface="Arial"/>
                </a:rPr>
                <a:t>P</a:t>
              </a:r>
              <a:r>
                <a:rPr lang="en-US" sz="2400" b="1" baseline="-25000" dirty="0">
                  <a:latin typeface="Arial"/>
                  <a:cs typeface="Arial"/>
                </a:rPr>
                <a:t>2</a:t>
              </a:r>
            </a:p>
          </p:txBody>
        </p:sp>
      </p:grp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6096002" y="2205038"/>
            <a:ext cx="4222751" cy="4273550"/>
            <a:chOff x="2880" y="1389"/>
            <a:chExt cx="2660" cy="2692"/>
          </a:xfrm>
        </p:grpSpPr>
        <p:sp>
          <p:nvSpPr>
            <p:cNvPr id="35902" name="Text Box 15"/>
            <p:cNvSpPr txBox="1">
              <a:spLocks noChangeArrowheads="1"/>
            </p:cNvSpPr>
            <p:nvPr/>
          </p:nvSpPr>
          <p:spPr bwMode="auto">
            <a:xfrm>
              <a:off x="3609" y="1389"/>
              <a:ext cx="99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u="sng">
                  <a:latin typeface="Arial"/>
                  <a:cs typeface="Arial"/>
                </a:rPr>
                <a:t>Market</a:t>
              </a:r>
            </a:p>
          </p:txBody>
        </p:sp>
        <p:grpSp>
          <p:nvGrpSpPr>
            <p:cNvPr id="11" name="Group 16"/>
            <p:cNvGrpSpPr>
              <a:grpSpLocks/>
            </p:cNvGrpSpPr>
            <p:nvPr/>
          </p:nvGrpSpPr>
          <p:grpSpPr bwMode="auto">
            <a:xfrm>
              <a:off x="2880" y="1470"/>
              <a:ext cx="2660" cy="2611"/>
              <a:chOff x="2880" y="1470"/>
              <a:chExt cx="2660" cy="2611"/>
            </a:xfrm>
          </p:grpSpPr>
          <p:grpSp>
            <p:nvGrpSpPr>
              <p:cNvPr id="12" name="Group 17"/>
              <p:cNvGrpSpPr>
                <a:grpSpLocks/>
              </p:cNvGrpSpPr>
              <p:nvPr/>
            </p:nvGrpSpPr>
            <p:grpSpPr bwMode="auto">
              <a:xfrm>
                <a:off x="2880" y="1470"/>
                <a:ext cx="2361" cy="2309"/>
                <a:chOff x="2880" y="1470"/>
                <a:chExt cx="2361" cy="2309"/>
              </a:xfrm>
            </p:grpSpPr>
            <p:grpSp>
              <p:nvGrpSpPr>
                <p:cNvPr id="13" name="Group 18"/>
                <p:cNvGrpSpPr>
                  <a:grpSpLocks/>
                </p:cNvGrpSpPr>
                <p:nvPr/>
              </p:nvGrpSpPr>
              <p:grpSpPr bwMode="auto">
                <a:xfrm>
                  <a:off x="3049" y="1717"/>
                  <a:ext cx="1864" cy="1896"/>
                  <a:chOff x="3049" y="1681"/>
                  <a:chExt cx="1864" cy="1932"/>
                </a:xfrm>
              </p:grpSpPr>
              <p:sp>
                <p:nvSpPr>
                  <p:cNvPr id="35909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3049" y="1681"/>
                    <a:ext cx="0" cy="193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35910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3049" y="3613"/>
                    <a:ext cx="18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Arial"/>
                      <a:cs typeface="Arial"/>
                    </a:endParaRPr>
                  </a:p>
                </p:txBody>
              </p:sp>
            </p:grpSp>
            <p:sp>
              <p:nvSpPr>
                <p:cNvPr id="3590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886" y="3481"/>
                  <a:ext cx="355" cy="2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2500" b="1" i="1">
                      <a:latin typeface="Arial"/>
                      <a:cs typeface="Arial"/>
                    </a:rPr>
                    <a:t>Q</a:t>
                  </a:r>
                </a:p>
              </p:txBody>
            </p:sp>
            <p:sp>
              <p:nvSpPr>
                <p:cNvPr id="35908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880" y="1470"/>
                  <a:ext cx="298" cy="2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r">
                    <a:spcBef>
                      <a:spcPct val="50000"/>
                    </a:spcBef>
                  </a:pPr>
                  <a:r>
                    <a:rPr lang="en-US" sz="2500" b="1" i="1">
                      <a:latin typeface="Arial"/>
                      <a:cs typeface="Arial"/>
                    </a:rPr>
                    <a:t>P</a:t>
                  </a:r>
                </a:p>
              </p:txBody>
            </p:sp>
          </p:grpSp>
          <p:sp>
            <p:nvSpPr>
              <p:cNvPr id="35905" name="Text Box 23"/>
              <p:cNvSpPr txBox="1">
                <a:spLocks noChangeArrowheads="1"/>
              </p:cNvSpPr>
              <p:nvPr/>
            </p:nvSpPr>
            <p:spPr bwMode="auto">
              <a:xfrm>
                <a:off x="4696" y="3793"/>
                <a:ext cx="844" cy="28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400" dirty="0">
                    <a:solidFill>
                      <a:srgbClr val="4D4D4D"/>
                    </a:solidFill>
                    <a:latin typeface="Arial"/>
                    <a:cs typeface="Arial"/>
                  </a:rPr>
                  <a:t>(market)</a:t>
                </a:r>
              </a:p>
            </p:txBody>
          </p:sp>
        </p:grpSp>
      </p:grpSp>
      <p:sp>
        <p:nvSpPr>
          <p:cNvPr id="35854" name="Text Box 24"/>
          <p:cNvSpPr txBox="1">
            <a:spLocks noChangeArrowheads="1"/>
          </p:cNvSpPr>
          <p:nvPr/>
        </p:nvSpPr>
        <p:spPr bwMode="auto">
          <a:xfrm>
            <a:off x="3078163" y="2208213"/>
            <a:ext cx="1573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u="sng">
                <a:latin typeface="Arial"/>
                <a:cs typeface="Arial"/>
              </a:rPr>
              <a:t>One firm</a:t>
            </a:r>
          </a:p>
        </p:txBody>
      </p:sp>
      <p:grpSp>
        <p:nvGrpSpPr>
          <p:cNvPr id="14" name="Group 25"/>
          <p:cNvGrpSpPr>
            <a:grpSpLocks/>
          </p:cNvGrpSpPr>
          <p:nvPr/>
        </p:nvGrpSpPr>
        <p:grpSpPr bwMode="auto">
          <a:xfrm>
            <a:off x="2149476" y="2336800"/>
            <a:ext cx="3971926" cy="4148138"/>
            <a:chOff x="394" y="1472"/>
            <a:chExt cx="2502" cy="2613"/>
          </a:xfrm>
        </p:grpSpPr>
        <p:grpSp>
          <p:nvGrpSpPr>
            <p:cNvPr id="15" name="Group 26"/>
            <p:cNvGrpSpPr>
              <a:grpSpLocks/>
            </p:cNvGrpSpPr>
            <p:nvPr/>
          </p:nvGrpSpPr>
          <p:grpSpPr bwMode="auto">
            <a:xfrm>
              <a:off x="394" y="1472"/>
              <a:ext cx="2247" cy="2303"/>
              <a:chOff x="394" y="1472"/>
              <a:chExt cx="2247" cy="2303"/>
            </a:xfrm>
          </p:grpSpPr>
          <p:grpSp>
            <p:nvGrpSpPr>
              <p:cNvPr id="16" name="Group 27"/>
              <p:cNvGrpSpPr>
                <a:grpSpLocks/>
              </p:cNvGrpSpPr>
              <p:nvPr/>
            </p:nvGrpSpPr>
            <p:grpSpPr bwMode="auto">
              <a:xfrm>
                <a:off x="555" y="1719"/>
                <a:ext cx="1774" cy="1890"/>
                <a:chOff x="1489" y="785"/>
                <a:chExt cx="3650" cy="2492"/>
              </a:xfrm>
            </p:grpSpPr>
            <p:sp>
              <p:nvSpPr>
                <p:cNvPr id="35900" name="Line 28"/>
                <p:cNvSpPr>
                  <a:spLocks noChangeShapeType="1"/>
                </p:cNvSpPr>
                <p:nvPr/>
              </p:nvSpPr>
              <p:spPr bwMode="auto">
                <a:xfrm>
                  <a:off x="1489" y="785"/>
                  <a:ext cx="0" cy="24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Arial"/>
                    <a:cs typeface="Arial"/>
                  </a:endParaRPr>
                </a:p>
              </p:txBody>
            </p:sp>
            <p:sp>
              <p:nvSpPr>
                <p:cNvPr id="35901" name="Line 29"/>
                <p:cNvSpPr>
                  <a:spLocks noChangeShapeType="1"/>
                </p:cNvSpPr>
                <p:nvPr/>
              </p:nvSpPr>
              <p:spPr bwMode="auto">
                <a:xfrm>
                  <a:off x="1489" y="3277"/>
                  <a:ext cx="365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35898" name="Text Box 30"/>
              <p:cNvSpPr txBox="1">
                <a:spLocks noChangeArrowheads="1"/>
              </p:cNvSpPr>
              <p:nvPr/>
            </p:nvSpPr>
            <p:spPr bwMode="auto">
              <a:xfrm>
                <a:off x="2303" y="3477"/>
                <a:ext cx="338" cy="2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500" b="1" i="1">
                    <a:latin typeface="Arial"/>
                    <a:cs typeface="Arial"/>
                  </a:rPr>
                  <a:t>Q</a:t>
                </a:r>
              </a:p>
            </p:txBody>
          </p:sp>
          <p:sp>
            <p:nvSpPr>
              <p:cNvPr id="35899" name="Text Box 31"/>
              <p:cNvSpPr txBox="1">
                <a:spLocks noChangeArrowheads="1"/>
              </p:cNvSpPr>
              <p:nvPr/>
            </p:nvSpPr>
            <p:spPr bwMode="auto">
              <a:xfrm>
                <a:off x="394" y="1472"/>
                <a:ext cx="284" cy="2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en-US" sz="2500" b="1" i="1">
                    <a:latin typeface="Arial"/>
                    <a:cs typeface="Arial"/>
                  </a:rPr>
                  <a:t>P</a:t>
                </a:r>
              </a:p>
            </p:txBody>
          </p:sp>
        </p:grpSp>
        <p:sp>
          <p:nvSpPr>
            <p:cNvPr id="35896" name="Text Box 32"/>
            <p:cNvSpPr txBox="1">
              <a:spLocks noChangeArrowheads="1"/>
            </p:cNvSpPr>
            <p:nvPr/>
          </p:nvSpPr>
          <p:spPr bwMode="auto">
            <a:xfrm>
              <a:off x="2286" y="3797"/>
              <a:ext cx="610" cy="2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>
                  <a:solidFill>
                    <a:srgbClr val="4D4D4D"/>
                  </a:solidFill>
                  <a:latin typeface="Arial"/>
                  <a:cs typeface="Arial"/>
                </a:rPr>
                <a:t>(firm)</a:t>
              </a:r>
            </a:p>
          </p:txBody>
        </p:sp>
      </p:grpSp>
      <p:grpSp>
        <p:nvGrpSpPr>
          <p:cNvPr id="17" name="Group 68"/>
          <p:cNvGrpSpPr>
            <a:grpSpLocks/>
          </p:cNvGrpSpPr>
          <p:nvPr/>
        </p:nvGrpSpPr>
        <p:grpSpPr bwMode="auto">
          <a:xfrm>
            <a:off x="5864225" y="3816355"/>
            <a:ext cx="1879600" cy="369888"/>
            <a:chOff x="2734" y="2404"/>
            <a:chExt cx="1184" cy="233"/>
          </a:xfrm>
        </p:grpSpPr>
        <p:sp>
          <p:nvSpPr>
            <p:cNvPr id="35893" name="Text Box 39"/>
            <p:cNvSpPr txBox="1">
              <a:spLocks noChangeArrowheads="1"/>
            </p:cNvSpPr>
            <p:nvPr/>
          </p:nvSpPr>
          <p:spPr bwMode="auto">
            <a:xfrm>
              <a:off x="2734" y="2404"/>
              <a:ext cx="26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i="1" dirty="0" smtClean="0">
                  <a:latin typeface="Arial"/>
                  <a:cs typeface="Arial"/>
                </a:rPr>
                <a:t>P</a:t>
              </a:r>
              <a:r>
                <a:rPr lang="en-US" sz="2400" b="1" baseline="-250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5894" name="Line 41"/>
            <p:cNvSpPr>
              <a:spLocks noChangeShapeType="1"/>
            </p:cNvSpPr>
            <p:nvPr/>
          </p:nvSpPr>
          <p:spPr bwMode="auto">
            <a:xfrm>
              <a:off x="3048" y="2523"/>
              <a:ext cx="870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18" name="Group 77"/>
          <p:cNvGrpSpPr>
            <a:grpSpLocks/>
          </p:cNvGrpSpPr>
          <p:nvPr/>
        </p:nvGrpSpPr>
        <p:grpSpPr bwMode="auto">
          <a:xfrm>
            <a:off x="1746250" y="3775075"/>
            <a:ext cx="3556000" cy="457200"/>
            <a:chOff x="140" y="2378"/>
            <a:chExt cx="2240" cy="288"/>
          </a:xfrm>
        </p:grpSpPr>
        <p:sp>
          <p:nvSpPr>
            <p:cNvPr id="35891" name="Line 47"/>
            <p:cNvSpPr>
              <a:spLocks noChangeShapeType="1"/>
            </p:cNvSpPr>
            <p:nvPr/>
          </p:nvSpPr>
          <p:spPr bwMode="auto">
            <a:xfrm>
              <a:off x="552" y="2529"/>
              <a:ext cx="1828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5892" name="Text Box 48"/>
            <p:cNvSpPr txBox="1">
              <a:spLocks noChangeArrowheads="1"/>
            </p:cNvSpPr>
            <p:nvPr/>
          </p:nvSpPr>
          <p:spPr bwMode="auto">
            <a:xfrm>
              <a:off x="140" y="2378"/>
              <a:ext cx="38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400" b="1" i="1" dirty="0" smtClean="0">
                  <a:latin typeface="Arial"/>
                  <a:cs typeface="Arial"/>
                </a:rPr>
                <a:t>P</a:t>
              </a:r>
              <a:r>
                <a:rPr lang="en-US" sz="2400" b="1" baseline="-25000" dirty="0">
                  <a:latin typeface="Arial"/>
                  <a:cs typeface="Arial"/>
                </a:rPr>
                <a:t>1</a:t>
              </a:r>
            </a:p>
          </p:txBody>
        </p:sp>
      </p:grpSp>
      <p:sp>
        <p:nvSpPr>
          <p:cNvPr id="138290" name="Oval 50"/>
          <p:cNvSpPr>
            <a:spLocks noChangeAspect="1" noChangeArrowheads="1"/>
          </p:cNvSpPr>
          <p:nvPr/>
        </p:nvSpPr>
        <p:spPr bwMode="auto">
          <a:xfrm>
            <a:off x="3635375" y="4410075"/>
            <a:ext cx="115888" cy="114300"/>
          </a:xfrm>
          <a:prstGeom prst="ellipse">
            <a:avLst/>
          </a:prstGeom>
          <a:solidFill>
            <a:srgbClr val="000000"/>
          </a:solidFill>
          <a:ln w="9525">
            <a:noFill/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grpSp>
        <p:nvGrpSpPr>
          <p:cNvPr id="20" name="Group 75"/>
          <p:cNvGrpSpPr>
            <a:grpSpLocks/>
          </p:cNvGrpSpPr>
          <p:nvPr/>
        </p:nvGrpSpPr>
        <p:grpSpPr bwMode="auto">
          <a:xfrm>
            <a:off x="7553326" y="3944940"/>
            <a:ext cx="461963" cy="2163763"/>
            <a:chOff x="3798" y="2485"/>
            <a:chExt cx="291" cy="1363"/>
          </a:xfrm>
        </p:grpSpPr>
        <p:sp>
          <p:nvSpPr>
            <p:cNvPr id="35885" name="Line 44"/>
            <p:cNvSpPr>
              <a:spLocks noChangeShapeType="1"/>
            </p:cNvSpPr>
            <p:nvPr/>
          </p:nvSpPr>
          <p:spPr bwMode="auto">
            <a:xfrm>
              <a:off x="3919" y="2542"/>
              <a:ext cx="0" cy="1069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5886" name="Text Box 45"/>
            <p:cNvSpPr txBox="1">
              <a:spLocks noChangeArrowheads="1"/>
            </p:cNvSpPr>
            <p:nvPr/>
          </p:nvSpPr>
          <p:spPr bwMode="auto">
            <a:xfrm>
              <a:off x="3798" y="3615"/>
              <a:ext cx="2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i="1" dirty="0" smtClean="0">
                  <a:latin typeface="Arial"/>
                  <a:cs typeface="Arial"/>
                </a:rPr>
                <a:t>Q</a:t>
              </a:r>
              <a:r>
                <a:rPr lang="en-US" sz="2400" b="1" baseline="-250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5887" name="Oval 52"/>
            <p:cNvSpPr>
              <a:spLocks noChangeAspect="1" noChangeArrowheads="1"/>
            </p:cNvSpPr>
            <p:nvPr/>
          </p:nvSpPr>
          <p:spPr bwMode="auto">
            <a:xfrm>
              <a:off x="3880" y="2485"/>
              <a:ext cx="73" cy="7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138294" name="Oval 54"/>
          <p:cNvSpPr>
            <a:spLocks noChangeAspect="1" noChangeArrowheads="1"/>
          </p:cNvSpPr>
          <p:nvPr/>
        </p:nvSpPr>
        <p:spPr bwMode="auto">
          <a:xfrm>
            <a:off x="3995739" y="4354513"/>
            <a:ext cx="115887" cy="114300"/>
          </a:xfrm>
          <a:prstGeom prst="ellipse">
            <a:avLst/>
          </a:prstGeom>
          <a:solidFill>
            <a:srgbClr val="000000"/>
          </a:solidFill>
          <a:ln w="9525">
            <a:noFill/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38303" name="Line 63"/>
          <p:cNvSpPr>
            <a:spLocks noChangeShapeType="1"/>
          </p:cNvSpPr>
          <p:nvPr/>
        </p:nvSpPr>
        <p:spPr bwMode="auto">
          <a:xfrm>
            <a:off x="7100697" y="4883947"/>
            <a:ext cx="812800" cy="0"/>
          </a:xfrm>
          <a:prstGeom prst="line">
            <a:avLst/>
          </a:prstGeom>
          <a:noFill/>
          <a:ln w="44450">
            <a:solidFill>
              <a:srgbClr val="A5002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38304" name="Line 64"/>
          <p:cNvSpPr>
            <a:spLocks noChangeShapeType="1"/>
          </p:cNvSpPr>
          <p:nvPr/>
        </p:nvSpPr>
        <p:spPr bwMode="auto">
          <a:xfrm>
            <a:off x="8097839" y="3721100"/>
            <a:ext cx="981075" cy="0"/>
          </a:xfrm>
          <a:prstGeom prst="line">
            <a:avLst/>
          </a:prstGeom>
          <a:noFill/>
          <a:ln w="44450">
            <a:solidFill>
              <a:srgbClr val="006699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grpSp>
        <p:nvGrpSpPr>
          <p:cNvPr id="21" name="Group 65"/>
          <p:cNvGrpSpPr>
            <a:grpSpLocks/>
          </p:cNvGrpSpPr>
          <p:nvPr/>
        </p:nvGrpSpPr>
        <p:grpSpPr bwMode="auto">
          <a:xfrm>
            <a:off x="7593013" y="3190876"/>
            <a:ext cx="2235200" cy="2257425"/>
            <a:chOff x="3823" y="2010"/>
            <a:chExt cx="1408" cy="1422"/>
          </a:xfrm>
        </p:grpSpPr>
        <p:sp>
          <p:nvSpPr>
            <p:cNvPr id="35883" name="Line 37"/>
            <p:cNvSpPr>
              <a:spLocks noChangeShapeType="1"/>
            </p:cNvSpPr>
            <p:nvPr/>
          </p:nvSpPr>
          <p:spPr bwMode="auto">
            <a:xfrm flipV="1">
              <a:off x="3823" y="2222"/>
              <a:ext cx="1111" cy="121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5884" name="Text Box 38"/>
            <p:cNvSpPr txBox="1">
              <a:spLocks noChangeArrowheads="1"/>
            </p:cNvSpPr>
            <p:nvPr/>
          </p:nvSpPr>
          <p:spPr bwMode="auto">
            <a:xfrm>
              <a:off x="4929" y="2010"/>
              <a:ext cx="30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 i="1">
                  <a:latin typeface="Arial"/>
                  <a:cs typeface="Arial"/>
                </a:rPr>
                <a:t>S</a:t>
              </a:r>
              <a:r>
                <a:rPr lang="en-US" sz="2400" b="1" baseline="-25000">
                  <a:latin typeface="Arial"/>
                  <a:cs typeface="Arial"/>
                </a:rPr>
                <a:t>2</a:t>
              </a:r>
            </a:p>
          </p:txBody>
        </p:sp>
      </p:grpSp>
      <p:grpSp>
        <p:nvGrpSpPr>
          <p:cNvPr id="22" name="Group 74"/>
          <p:cNvGrpSpPr>
            <a:grpSpLocks/>
          </p:cNvGrpSpPr>
          <p:nvPr/>
        </p:nvGrpSpPr>
        <p:grpSpPr bwMode="auto">
          <a:xfrm>
            <a:off x="8296275" y="4418014"/>
            <a:ext cx="457200" cy="1690688"/>
            <a:chOff x="4266" y="2783"/>
            <a:chExt cx="288" cy="1065"/>
          </a:xfrm>
        </p:grpSpPr>
        <p:sp>
          <p:nvSpPr>
            <p:cNvPr id="35880" name="Line 43"/>
            <p:cNvSpPr>
              <a:spLocks noChangeShapeType="1"/>
            </p:cNvSpPr>
            <p:nvPr/>
          </p:nvSpPr>
          <p:spPr bwMode="auto">
            <a:xfrm>
              <a:off x="4396" y="2836"/>
              <a:ext cx="0" cy="775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5881" name="Text Box 46"/>
            <p:cNvSpPr txBox="1">
              <a:spLocks noChangeArrowheads="1"/>
            </p:cNvSpPr>
            <p:nvPr/>
          </p:nvSpPr>
          <p:spPr bwMode="auto">
            <a:xfrm>
              <a:off x="4266" y="3615"/>
              <a:ext cx="2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i="1" dirty="0" smtClean="0">
                  <a:latin typeface="Arial"/>
                  <a:cs typeface="Arial"/>
                </a:rPr>
                <a:t>Q</a:t>
              </a:r>
              <a:r>
                <a:rPr lang="en-US" sz="2400" b="1" baseline="-250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5882" name="Oval 53"/>
            <p:cNvSpPr>
              <a:spLocks noChangeAspect="1" noChangeArrowheads="1"/>
            </p:cNvSpPr>
            <p:nvPr/>
          </p:nvSpPr>
          <p:spPr bwMode="auto">
            <a:xfrm>
              <a:off x="4355" y="2783"/>
              <a:ext cx="73" cy="7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138327" name="Line 87"/>
          <p:cNvSpPr>
            <a:spLocks noChangeShapeType="1"/>
          </p:cNvSpPr>
          <p:nvPr/>
        </p:nvSpPr>
        <p:spPr bwMode="auto">
          <a:xfrm rot="10800000" flipV="1">
            <a:off x="6354372" y="4038424"/>
            <a:ext cx="0" cy="43815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38329" name="Line 89"/>
          <p:cNvSpPr>
            <a:spLocks noChangeShapeType="1"/>
          </p:cNvSpPr>
          <p:nvPr/>
        </p:nvSpPr>
        <p:spPr bwMode="auto">
          <a:xfrm rot="10800000" flipV="1">
            <a:off x="2409863" y="4024313"/>
            <a:ext cx="0" cy="43815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5876" name="Text Box 90"/>
          <p:cNvSpPr txBox="1">
            <a:spLocks noChangeArrowheads="1"/>
          </p:cNvSpPr>
          <p:nvPr/>
        </p:nvSpPr>
        <p:spPr bwMode="auto">
          <a:xfrm>
            <a:off x="7577139" y="3543346"/>
            <a:ext cx="2682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Arial"/>
                <a:cs typeface="Arial"/>
              </a:rPr>
              <a:t>A</a:t>
            </a:r>
          </a:p>
        </p:txBody>
      </p:sp>
      <p:sp>
        <p:nvSpPr>
          <p:cNvPr id="138331" name="Text Box 91"/>
          <p:cNvSpPr txBox="1">
            <a:spLocks noChangeArrowheads="1"/>
          </p:cNvSpPr>
          <p:nvPr/>
        </p:nvSpPr>
        <p:spPr bwMode="auto">
          <a:xfrm>
            <a:off x="8340725" y="4017210"/>
            <a:ext cx="2682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Arial"/>
                <a:cs typeface="Arial"/>
              </a:rPr>
              <a:t>B</a:t>
            </a:r>
          </a:p>
        </p:txBody>
      </p:sp>
      <p:sp>
        <p:nvSpPr>
          <p:cNvPr id="35879" name="FlagCount" hidden="1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9779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>
                <a:latin typeface="Tahoma" pitchFamily="34" charset="0"/>
                <a:cs typeface="Arial" charset="0"/>
              </a:rPr>
              <a:t>0</a:t>
            </a:r>
          </a:p>
        </p:txBody>
      </p:sp>
      <p:sp>
        <p:nvSpPr>
          <p:cNvPr id="87" name="Arc 9"/>
          <p:cNvSpPr>
            <a:spLocks/>
          </p:cNvSpPr>
          <p:nvPr/>
        </p:nvSpPr>
        <p:spPr bwMode="auto">
          <a:xfrm flipH="1" flipV="1">
            <a:off x="2951957" y="2480470"/>
            <a:ext cx="2319338" cy="1516063"/>
          </a:xfrm>
          <a:custGeom>
            <a:avLst/>
            <a:gdLst>
              <a:gd name="T0" fmla="*/ 0 w 34271"/>
              <a:gd name="T1" fmla="*/ 0 h 21600"/>
              <a:gd name="T2" fmla="*/ 0 w 34271"/>
              <a:gd name="T3" fmla="*/ 0 h 21600"/>
              <a:gd name="T4" fmla="*/ 0 w 34271"/>
              <a:gd name="T5" fmla="*/ 0 h 21600"/>
              <a:gd name="T6" fmla="*/ 0 60000 65536"/>
              <a:gd name="T7" fmla="*/ 0 60000 65536"/>
              <a:gd name="T8" fmla="*/ 0 60000 65536"/>
              <a:gd name="T9" fmla="*/ 0 w 34271"/>
              <a:gd name="T10" fmla="*/ 0 h 21600"/>
              <a:gd name="T11" fmla="*/ 34271 w 3427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271" h="21600" fill="none" extrusionOk="0">
                <a:moveTo>
                  <a:pt x="0" y="9663"/>
                </a:moveTo>
                <a:cubicBezTo>
                  <a:pt x="4001" y="3628"/>
                  <a:pt x="10761" y="-1"/>
                  <a:pt x="18002" y="0"/>
                </a:cubicBezTo>
                <a:cubicBezTo>
                  <a:pt x="24237" y="0"/>
                  <a:pt x="30168" y="2694"/>
                  <a:pt x="34270" y="7391"/>
                </a:cubicBezTo>
              </a:path>
              <a:path w="34271" h="21600" stroke="0" extrusionOk="0">
                <a:moveTo>
                  <a:pt x="0" y="9663"/>
                </a:moveTo>
                <a:cubicBezTo>
                  <a:pt x="4001" y="3628"/>
                  <a:pt x="10761" y="-1"/>
                  <a:pt x="18002" y="0"/>
                </a:cubicBezTo>
                <a:cubicBezTo>
                  <a:pt x="24237" y="0"/>
                  <a:pt x="30168" y="2694"/>
                  <a:pt x="34270" y="7391"/>
                </a:cubicBezTo>
                <a:lnTo>
                  <a:pt x="18002" y="21600"/>
                </a:lnTo>
                <a:close/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38289" name="Oval 49"/>
          <p:cNvSpPr>
            <a:spLocks noChangeAspect="1" noChangeArrowheads="1"/>
          </p:cNvSpPr>
          <p:nvPr/>
        </p:nvSpPr>
        <p:spPr bwMode="auto">
          <a:xfrm>
            <a:off x="3998914" y="3954463"/>
            <a:ext cx="115887" cy="114300"/>
          </a:xfrm>
          <a:prstGeom prst="ellipse">
            <a:avLst/>
          </a:prstGeom>
          <a:solidFill>
            <a:srgbClr val="000000"/>
          </a:solidFill>
          <a:ln w="9525">
            <a:noFill/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88" name="Text Box 10"/>
          <p:cNvSpPr txBox="1">
            <a:spLocks noChangeArrowheads="1"/>
          </p:cNvSpPr>
          <p:nvPr/>
        </p:nvSpPr>
        <p:spPr bwMode="auto">
          <a:xfrm>
            <a:off x="5009917" y="3593880"/>
            <a:ext cx="73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i="1" dirty="0" smtClean="0">
                <a:latin typeface="Arial"/>
                <a:cs typeface="Arial"/>
              </a:rPr>
              <a:t>ATC</a:t>
            </a:r>
            <a:r>
              <a:rPr lang="en-US" sz="2400" i="1" baseline="-25000" dirty="0">
                <a:latin typeface="Arial"/>
                <a:cs typeface="Arial"/>
              </a:rPr>
              <a:t>2</a:t>
            </a:r>
          </a:p>
        </p:txBody>
      </p:sp>
      <p:grpSp>
        <p:nvGrpSpPr>
          <p:cNvPr id="70" name="Group 68"/>
          <p:cNvGrpSpPr>
            <a:grpSpLocks/>
          </p:cNvGrpSpPr>
          <p:nvPr/>
        </p:nvGrpSpPr>
        <p:grpSpPr bwMode="auto">
          <a:xfrm>
            <a:off x="5707666" y="4287044"/>
            <a:ext cx="2786061" cy="369888"/>
            <a:chOff x="2734" y="2404"/>
            <a:chExt cx="1184" cy="233"/>
          </a:xfrm>
        </p:grpSpPr>
        <p:sp>
          <p:nvSpPr>
            <p:cNvPr id="71" name="Text Box 39"/>
            <p:cNvSpPr txBox="1">
              <a:spLocks noChangeArrowheads="1"/>
            </p:cNvSpPr>
            <p:nvPr/>
          </p:nvSpPr>
          <p:spPr bwMode="auto">
            <a:xfrm>
              <a:off x="2734" y="2404"/>
              <a:ext cx="26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i="1" dirty="0" smtClean="0">
                  <a:latin typeface="Arial"/>
                  <a:cs typeface="Arial"/>
                </a:rPr>
                <a:t>P</a:t>
              </a:r>
              <a:r>
                <a:rPr lang="en-US" sz="2400" b="1" baseline="-250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2" name="Line 41"/>
            <p:cNvSpPr>
              <a:spLocks noChangeShapeType="1"/>
            </p:cNvSpPr>
            <p:nvPr/>
          </p:nvSpPr>
          <p:spPr bwMode="auto">
            <a:xfrm flipV="1">
              <a:off x="3016" y="2523"/>
              <a:ext cx="902" cy="5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44023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8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8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8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8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8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8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8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8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8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8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8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8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8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8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8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8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8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8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8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8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38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8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38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8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38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8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90" grpId="0" animBg="1"/>
      <p:bldP spid="138290" grpId="1" animBg="1"/>
      <p:bldP spid="138294" grpId="0" animBg="1"/>
      <p:bldP spid="138294" grpId="1" animBg="1"/>
      <p:bldP spid="138303" grpId="0" animBg="1"/>
      <p:bldP spid="138303" grpId="1" animBg="1"/>
      <p:bldP spid="138304" grpId="0" animBg="1"/>
      <p:bldP spid="138304" grpId="1" animBg="1"/>
      <p:bldP spid="138327" grpId="0" animBg="1"/>
      <p:bldP spid="138327" grpId="1" animBg="1"/>
      <p:bldP spid="138329" grpId="0" animBg="1"/>
      <p:bldP spid="138329" grpId="1" animBg="1"/>
      <p:bldP spid="138331" grpId="0"/>
      <p:bldP spid="138289" grpId="0" animBg="1"/>
      <p:bldP spid="13828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A</a:t>
            </a:r>
            <a:r>
              <a:rPr lang="en-US" sz="3600" dirty="0" smtClean="0"/>
              <a:t> </a:t>
            </a:r>
            <a:r>
              <a:rPr lang="en-US" sz="3600" dirty="0"/>
              <a:t>Competitive </a:t>
            </a:r>
            <a:r>
              <a:rPr lang="en-US" sz="3600" dirty="0" smtClean="0"/>
              <a:t>Market is Efficient</a:t>
            </a:r>
            <a:endParaRPr lang="en-US" sz="3600" dirty="0"/>
          </a:p>
        </p:txBody>
      </p:sp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2059912"/>
            <a:ext cx="8229600" cy="4210120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tabLst>
                <a:tab pos="5719763" algn="ctr"/>
              </a:tabLst>
            </a:pPr>
            <a:r>
              <a:rPr lang="en-US" sz="2700" dirty="0"/>
              <a:t>Profit-maximization:	</a:t>
            </a:r>
            <a:r>
              <a:rPr lang="en-US" sz="2700" i="1" dirty="0"/>
              <a:t>MC</a:t>
            </a:r>
            <a:r>
              <a:rPr lang="en-US" sz="2700" dirty="0"/>
              <a:t> = </a:t>
            </a:r>
            <a:r>
              <a:rPr lang="en-US" sz="2700" i="1" dirty="0"/>
              <a:t>MR</a:t>
            </a:r>
            <a:endParaRPr lang="en-US" sz="2700" dirty="0"/>
          </a:p>
          <a:p>
            <a:pPr eaLnBrk="1" hangingPunct="1">
              <a:spcBef>
                <a:spcPct val="30000"/>
              </a:spcBef>
              <a:tabLst>
                <a:tab pos="5719763" algn="ctr"/>
              </a:tabLst>
            </a:pPr>
            <a:r>
              <a:rPr lang="en-US" sz="2700" dirty="0"/>
              <a:t>Perfect competition:	  </a:t>
            </a:r>
            <a:r>
              <a:rPr lang="en-US" sz="2700" b="1" i="1" dirty="0"/>
              <a:t>P</a:t>
            </a:r>
            <a:r>
              <a:rPr lang="en-US" sz="2700" dirty="0"/>
              <a:t> = </a:t>
            </a:r>
            <a:r>
              <a:rPr lang="en-US" sz="2700" i="1" dirty="0"/>
              <a:t>MR</a:t>
            </a:r>
            <a:endParaRPr lang="en-US" sz="2700" dirty="0"/>
          </a:p>
          <a:p>
            <a:pPr eaLnBrk="1" hangingPunct="1">
              <a:spcBef>
                <a:spcPct val="30000"/>
              </a:spcBef>
              <a:tabLst>
                <a:tab pos="5719763" algn="ctr"/>
              </a:tabLst>
            </a:pPr>
            <a:r>
              <a:rPr lang="en-US" sz="2700" dirty="0" smtClean="0"/>
              <a:t>So</a:t>
            </a:r>
            <a:r>
              <a:rPr lang="en-US" sz="2700" dirty="0"/>
              <a:t>	  </a:t>
            </a:r>
            <a:r>
              <a:rPr lang="en-US" sz="2700" b="1" i="1" dirty="0"/>
              <a:t>P</a:t>
            </a:r>
            <a:r>
              <a:rPr lang="en-US" sz="2700" dirty="0"/>
              <a:t> = </a:t>
            </a:r>
            <a:r>
              <a:rPr lang="en-US" sz="2700" i="1" dirty="0"/>
              <a:t>MC</a:t>
            </a:r>
          </a:p>
          <a:p>
            <a:pPr eaLnBrk="1" hangingPunct="1">
              <a:tabLst>
                <a:tab pos="5719763" algn="ctr"/>
              </a:tabLst>
            </a:pPr>
            <a:r>
              <a:rPr lang="en-US" sz="2700" dirty="0"/>
              <a:t>Recall, </a:t>
            </a:r>
            <a:r>
              <a:rPr lang="en-US" sz="2700" i="1" dirty="0"/>
              <a:t>MC</a:t>
            </a:r>
            <a:r>
              <a:rPr lang="en-US" sz="2700" dirty="0"/>
              <a:t> is cost of producing the marginal unit. </a:t>
            </a:r>
          </a:p>
          <a:p>
            <a:pPr eaLnBrk="1" hangingPunct="1">
              <a:spcBef>
                <a:spcPct val="10000"/>
              </a:spcBef>
              <a:buNone/>
              <a:tabLst>
                <a:tab pos="5719763" algn="ctr"/>
              </a:tabLst>
            </a:pPr>
            <a:r>
              <a:rPr lang="en-US" sz="2700" i="1" dirty="0"/>
              <a:t>	</a:t>
            </a:r>
            <a:r>
              <a:rPr lang="en-US" sz="2700" b="1" i="1" dirty="0"/>
              <a:t>P</a:t>
            </a:r>
            <a:r>
              <a:rPr lang="en-US" sz="2700" dirty="0"/>
              <a:t>  is value to buyers of the marginal unit. </a:t>
            </a:r>
          </a:p>
          <a:p>
            <a:pPr eaLnBrk="1" hangingPunct="1">
              <a:tabLst>
                <a:tab pos="5719763" algn="ctr"/>
              </a:tabLst>
            </a:pPr>
            <a:r>
              <a:rPr lang="en-US" sz="2700" dirty="0" smtClean="0"/>
              <a:t>Also, </a:t>
            </a:r>
            <a:r>
              <a:rPr lang="en-US" sz="2700" b="1" i="1" dirty="0"/>
              <a:t>P</a:t>
            </a:r>
            <a:r>
              <a:rPr lang="en-US" sz="2700" dirty="0"/>
              <a:t> </a:t>
            </a:r>
            <a:r>
              <a:rPr lang="en-US" sz="2700" dirty="0" smtClean="0"/>
              <a:t> is driven down to the lowest point on the ATC curve</a:t>
            </a:r>
          </a:p>
          <a:p>
            <a:pPr eaLnBrk="1" hangingPunct="1">
              <a:tabLst>
                <a:tab pos="5719763" algn="ctr"/>
              </a:tabLst>
            </a:pPr>
            <a:r>
              <a:rPr lang="en-US" sz="2700" dirty="0" smtClean="0"/>
              <a:t>So, the competitive equilibrium is efficient</a:t>
            </a:r>
            <a:endParaRPr lang="en-US" sz="2700" dirty="0"/>
          </a:p>
        </p:txBody>
      </p:sp>
      <p:sp>
        <p:nvSpPr>
          <p:cNvPr id="39942" name="FlagCount" hidden="1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9779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>
                <a:latin typeface="Tahoma" pitchFamily="34" charset="0"/>
                <a:cs typeface="Arial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726805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9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9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9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 build="p" bldLvl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Monopoly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CC0000"/>
                </a:solidFill>
              </a:rPr>
              <a:t>monopoly</a:t>
            </a:r>
            <a:r>
              <a:rPr lang="en-US" dirty="0"/>
              <a:t> is a firm that is the sole seller of a product without close substitutes. </a:t>
            </a:r>
          </a:p>
          <a:p>
            <a:r>
              <a:rPr lang="en-US" dirty="0"/>
              <a:t>A monopoly firm has </a:t>
            </a:r>
            <a:r>
              <a:rPr lang="en-US" b="1" dirty="0">
                <a:solidFill>
                  <a:srgbClr val="800080"/>
                </a:solidFill>
              </a:rPr>
              <a:t>market power</a:t>
            </a:r>
            <a:r>
              <a:rPr lang="en-US" dirty="0"/>
              <a:t>, the ability to influence the market price of the product it sells.  A competitive firm has no market power.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47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Monopolies Arise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Monopolies arise due to barriers to other firms entering the market</a:t>
            </a:r>
          </a:p>
          <a:p>
            <a:r>
              <a:rPr lang="en-IE" dirty="0" smtClean="0"/>
              <a:t>Barriers to Entry: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2000" dirty="0"/>
              <a:t>A single firm owns a key </a:t>
            </a:r>
            <a:r>
              <a:rPr lang="en-IE" sz="2000" dirty="0" smtClean="0"/>
              <a:t>resource E.g., Alcoa own all the viable bauxite mines in the world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2000" dirty="0"/>
              <a:t>The </a:t>
            </a:r>
            <a:r>
              <a:rPr lang="en-IE" sz="2000" dirty="0" smtClean="0"/>
              <a:t>government </a:t>
            </a:r>
            <a:r>
              <a:rPr lang="en-IE" sz="2000" dirty="0"/>
              <a:t>gives </a:t>
            </a:r>
            <a:r>
              <a:rPr lang="en-IE" sz="2000" dirty="0" smtClean="0"/>
              <a:t>one </a:t>
            </a:r>
            <a:r>
              <a:rPr lang="en-IE" sz="2000" dirty="0"/>
              <a:t>firm the exclusive right to produce the </a:t>
            </a:r>
            <a:r>
              <a:rPr lang="en-IE" sz="2000" dirty="0" smtClean="0"/>
              <a:t>good, e.g</a:t>
            </a:r>
            <a:r>
              <a:rPr lang="en-IE" sz="2000" dirty="0"/>
              <a:t>., </a:t>
            </a:r>
            <a:r>
              <a:rPr lang="en-IE" sz="2000" dirty="0" smtClean="0"/>
              <a:t>government ownership, patents</a:t>
            </a:r>
            <a:r>
              <a:rPr lang="en-IE" sz="2000" dirty="0"/>
              <a:t>, copyright </a:t>
            </a:r>
            <a:r>
              <a:rPr lang="en-IE" sz="2000" dirty="0" smtClean="0"/>
              <a:t>laws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2000" dirty="0"/>
              <a:t>Natural </a:t>
            </a:r>
            <a:r>
              <a:rPr lang="en-IE" sz="2000" dirty="0" smtClean="0"/>
              <a:t>monopoly: one single firm </a:t>
            </a:r>
            <a:r>
              <a:rPr lang="en-IE" sz="2000" dirty="0"/>
              <a:t>can produce the entire </a:t>
            </a:r>
            <a:r>
              <a:rPr lang="en-IE" sz="2000" dirty="0" smtClean="0"/>
              <a:t>market at a lower </a:t>
            </a:r>
            <a:r>
              <a:rPr lang="en-IE" sz="2000" dirty="0"/>
              <a:t>cost </a:t>
            </a:r>
            <a:r>
              <a:rPr lang="en-IE" sz="2000" dirty="0" smtClean="0"/>
              <a:t>than if there was several others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8024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dirty="0"/>
              <a:t>Natural monopoly</a:t>
            </a:r>
            <a:endParaRPr lang="en-US" dirty="0" smtClean="0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6061075" y="2916239"/>
            <a:ext cx="4025900" cy="3013075"/>
            <a:chOff x="2781" y="1774"/>
            <a:chExt cx="2536" cy="1898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3073" y="2024"/>
              <a:ext cx="1994" cy="1510"/>
              <a:chOff x="1489" y="785"/>
              <a:chExt cx="3650" cy="2492"/>
            </a:xfrm>
          </p:grpSpPr>
          <p:sp>
            <p:nvSpPr>
              <p:cNvPr id="9247" name="Line 9"/>
              <p:cNvSpPr>
                <a:spLocks noChangeShapeType="1"/>
              </p:cNvSpPr>
              <p:nvPr/>
            </p:nvSpPr>
            <p:spPr bwMode="auto">
              <a:xfrm>
                <a:off x="1489" y="785"/>
                <a:ext cx="0" cy="24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9248" name="Line 10"/>
              <p:cNvSpPr>
                <a:spLocks noChangeShapeType="1"/>
              </p:cNvSpPr>
              <p:nvPr/>
            </p:nvSpPr>
            <p:spPr bwMode="auto">
              <a:xfrm>
                <a:off x="1489" y="3277"/>
                <a:ext cx="36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9245" name="Text Box 11"/>
            <p:cNvSpPr txBox="1">
              <a:spLocks noChangeArrowheads="1"/>
            </p:cNvSpPr>
            <p:nvPr/>
          </p:nvSpPr>
          <p:spPr bwMode="auto">
            <a:xfrm>
              <a:off x="5032" y="3384"/>
              <a:ext cx="28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 i="1">
                  <a:latin typeface="Arial"/>
                  <a:cs typeface="Arial"/>
                </a:rPr>
                <a:t>Q</a:t>
              </a:r>
            </a:p>
          </p:txBody>
        </p:sp>
        <p:sp>
          <p:nvSpPr>
            <p:cNvPr id="9246" name="Text Box 12"/>
            <p:cNvSpPr txBox="1">
              <a:spLocks noChangeArrowheads="1"/>
            </p:cNvSpPr>
            <p:nvPr/>
          </p:nvSpPr>
          <p:spPr bwMode="auto">
            <a:xfrm>
              <a:off x="2781" y="1774"/>
              <a:ext cx="55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latin typeface="Arial"/>
                  <a:cs typeface="Arial"/>
                </a:rPr>
                <a:t>Cost</a:t>
              </a:r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6778625" y="3070226"/>
            <a:ext cx="3498850" cy="2328863"/>
            <a:chOff x="3233" y="1871"/>
            <a:chExt cx="2204" cy="1467"/>
          </a:xfrm>
        </p:grpSpPr>
        <p:sp>
          <p:nvSpPr>
            <p:cNvPr id="9242" name="Arc 13"/>
            <p:cNvSpPr>
              <a:spLocks/>
            </p:cNvSpPr>
            <p:nvPr/>
          </p:nvSpPr>
          <p:spPr bwMode="auto">
            <a:xfrm flipH="1" flipV="1">
              <a:off x="3233" y="1871"/>
              <a:ext cx="1941" cy="1317"/>
            </a:xfrm>
            <a:custGeom>
              <a:avLst/>
              <a:gdLst>
                <a:gd name="T0" fmla="*/ 0 w 21144"/>
                <a:gd name="T1" fmla="*/ 0 h 21444"/>
                <a:gd name="T2" fmla="*/ 0 w 21144"/>
                <a:gd name="T3" fmla="*/ 0 h 21444"/>
                <a:gd name="T4" fmla="*/ 0 w 21144"/>
                <a:gd name="T5" fmla="*/ 0 h 21444"/>
                <a:gd name="T6" fmla="*/ 0 60000 65536"/>
                <a:gd name="T7" fmla="*/ 0 60000 65536"/>
                <a:gd name="T8" fmla="*/ 0 60000 65536"/>
                <a:gd name="T9" fmla="*/ 0 w 21144"/>
                <a:gd name="T10" fmla="*/ 0 h 21444"/>
                <a:gd name="T11" fmla="*/ 21144 w 21144"/>
                <a:gd name="T12" fmla="*/ 21444 h 214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44" h="21444" fill="none" extrusionOk="0">
                  <a:moveTo>
                    <a:pt x="2592" y="0"/>
                  </a:moveTo>
                  <a:cubicBezTo>
                    <a:pt x="11788" y="1112"/>
                    <a:pt x="19251" y="7963"/>
                    <a:pt x="21144" y="17029"/>
                  </a:cubicBezTo>
                </a:path>
                <a:path w="21144" h="21444" stroke="0" extrusionOk="0">
                  <a:moveTo>
                    <a:pt x="2592" y="0"/>
                  </a:moveTo>
                  <a:cubicBezTo>
                    <a:pt x="11788" y="1112"/>
                    <a:pt x="19251" y="7963"/>
                    <a:pt x="21144" y="17029"/>
                  </a:cubicBezTo>
                  <a:lnTo>
                    <a:pt x="0" y="21444"/>
                  </a:lnTo>
                  <a:close/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243" name="Text Box 14"/>
            <p:cNvSpPr txBox="1">
              <a:spLocks noChangeArrowheads="1"/>
            </p:cNvSpPr>
            <p:nvPr/>
          </p:nvSpPr>
          <p:spPr bwMode="auto">
            <a:xfrm>
              <a:off x="4858" y="3050"/>
              <a:ext cx="5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ATC</a:t>
              </a: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5756276" y="4891088"/>
            <a:ext cx="3579813" cy="1306512"/>
            <a:chOff x="2666" y="3081"/>
            <a:chExt cx="2255" cy="823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3148" y="3199"/>
              <a:ext cx="1500" cy="400"/>
              <a:chOff x="357" y="2450"/>
              <a:chExt cx="795" cy="646"/>
            </a:xfrm>
          </p:grpSpPr>
          <p:sp>
            <p:nvSpPr>
              <p:cNvPr id="9240" name="Line 5"/>
              <p:cNvSpPr>
                <a:spLocks noChangeShapeType="1"/>
              </p:cNvSpPr>
              <p:nvPr/>
            </p:nvSpPr>
            <p:spPr bwMode="auto">
              <a:xfrm>
                <a:off x="357" y="2450"/>
                <a:ext cx="795" cy="0"/>
              </a:xfrm>
              <a:prstGeom prst="line">
                <a:avLst/>
              </a:prstGeom>
              <a:noFill/>
              <a:ln w="9525">
                <a:solidFill>
                  <a:srgbClr val="777777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9241" name="Line 6"/>
              <p:cNvSpPr>
                <a:spLocks noChangeShapeType="1"/>
              </p:cNvSpPr>
              <p:nvPr/>
            </p:nvSpPr>
            <p:spPr bwMode="auto">
              <a:xfrm>
                <a:off x="1152" y="2451"/>
                <a:ext cx="0" cy="645"/>
              </a:xfrm>
              <a:prstGeom prst="line">
                <a:avLst/>
              </a:prstGeom>
              <a:noFill/>
              <a:ln w="9525">
                <a:solidFill>
                  <a:srgbClr val="777777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9237" name="Oval 18"/>
            <p:cNvSpPr>
              <a:spLocks noChangeAspect="1" noChangeArrowheads="1"/>
            </p:cNvSpPr>
            <p:nvPr/>
          </p:nvSpPr>
          <p:spPr bwMode="auto">
            <a:xfrm>
              <a:off x="4603" y="3159"/>
              <a:ext cx="81" cy="8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238" name="Text Box 19"/>
            <p:cNvSpPr txBox="1">
              <a:spLocks noChangeArrowheads="1"/>
            </p:cNvSpPr>
            <p:nvPr/>
          </p:nvSpPr>
          <p:spPr bwMode="auto">
            <a:xfrm>
              <a:off x="4372" y="3616"/>
              <a:ext cx="5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latin typeface="Arial"/>
                  <a:cs typeface="Arial"/>
                </a:rPr>
                <a:t>1000</a:t>
              </a:r>
            </a:p>
          </p:txBody>
        </p:sp>
        <p:sp>
          <p:nvSpPr>
            <p:cNvPr id="9239" name="Text Box 22"/>
            <p:cNvSpPr txBox="1">
              <a:spLocks noChangeArrowheads="1"/>
            </p:cNvSpPr>
            <p:nvPr/>
          </p:nvSpPr>
          <p:spPr bwMode="auto">
            <a:xfrm>
              <a:off x="2666" y="3081"/>
              <a:ext cx="42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400">
                  <a:latin typeface="Arial"/>
                  <a:cs typeface="Arial"/>
                </a:rPr>
                <a:t>$50</a:t>
              </a:r>
            </a:p>
          </p:txBody>
        </p:sp>
      </p:grpSp>
      <p:sp>
        <p:nvSpPr>
          <p:cNvPr id="95255" name="Text Box 23"/>
          <p:cNvSpPr txBox="1">
            <a:spLocks noChangeArrowheads="1"/>
          </p:cNvSpPr>
          <p:nvPr/>
        </p:nvSpPr>
        <p:spPr bwMode="auto">
          <a:xfrm>
            <a:off x="859536" y="2016126"/>
            <a:ext cx="3836988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5000"/>
              </a:lnSpc>
              <a:spcBef>
                <a:spcPct val="35000"/>
              </a:spcBef>
            </a:pPr>
            <a:r>
              <a:rPr lang="en-US" sz="2600" dirty="0">
                <a:latin typeface="Arial"/>
                <a:cs typeface="Arial"/>
              </a:rPr>
              <a:t>Example:  1000 homes need electricity   </a:t>
            </a:r>
          </a:p>
        </p:txBody>
      </p:sp>
      <p:sp>
        <p:nvSpPr>
          <p:cNvPr id="95256" name="Text Box 24"/>
          <p:cNvSpPr txBox="1">
            <a:spLocks noChangeArrowheads="1"/>
          </p:cNvSpPr>
          <p:nvPr/>
        </p:nvSpPr>
        <p:spPr bwMode="auto">
          <a:xfrm>
            <a:off x="7137400" y="2754314"/>
            <a:ext cx="22733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500" u="sng">
                <a:latin typeface="Arial"/>
                <a:cs typeface="Arial"/>
              </a:rPr>
              <a:t>Electricity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95259" name="Text Box 27"/>
          <p:cNvSpPr txBox="1">
            <a:spLocks noChangeArrowheads="1"/>
          </p:cNvSpPr>
          <p:nvPr/>
        </p:nvSpPr>
        <p:spPr bwMode="auto">
          <a:xfrm>
            <a:off x="7740650" y="3287713"/>
            <a:ext cx="22987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i="1">
                <a:latin typeface="Arial"/>
                <a:cs typeface="Arial"/>
              </a:rPr>
              <a:t>ATC</a:t>
            </a:r>
            <a:r>
              <a:rPr lang="en-US" sz="2400">
                <a:latin typeface="Arial"/>
                <a:cs typeface="Arial"/>
              </a:rPr>
              <a:t> slopes downward due to huge </a:t>
            </a:r>
            <a:r>
              <a:rPr lang="en-US" sz="2400" i="1">
                <a:latin typeface="Arial"/>
                <a:cs typeface="Arial"/>
              </a:rPr>
              <a:t>FC</a:t>
            </a:r>
            <a:r>
              <a:rPr lang="en-US" sz="2400">
                <a:latin typeface="Arial"/>
                <a:cs typeface="Arial"/>
              </a:rPr>
              <a:t> and small </a:t>
            </a:r>
            <a:r>
              <a:rPr lang="en-US" sz="2400" i="1">
                <a:latin typeface="Arial"/>
                <a:cs typeface="Arial"/>
              </a:rPr>
              <a:t>MC</a:t>
            </a:r>
          </a:p>
        </p:txBody>
      </p:sp>
      <p:sp>
        <p:nvSpPr>
          <p:cNvPr id="95260" name="Text Box 28"/>
          <p:cNvSpPr txBox="1">
            <a:spLocks noChangeArrowheads="1"/>
          </p:cNvSpPr>
          <p:nvPr/>
        </p:nvSpPr>
        <p:spPr bwMode="auto">
          <a:xfrm>
            <a:off x="859536" y="3654427"/>
            <a:ext cx="4236339" cy="181768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spcBef>
                <a:spcPct val="35000"/>
              </a:spcBef>
            </a:pPr>
            <a:r>
              <a:rPr lang="en-US" sz="2600" i="1" dirty="0">
                <a:solidFill>
                  <a:srgbClr val="FF0000"/>
                </a:solidFill>
                <a:latin typeface="Arial"/>
                <a:cs typeface="Arial"/>
              </a:rPr>
              <a:t>ATC</a:t>
            </a:r>
            <a:r>
              <a:rPr lang="en-US" sz="2600" dirty="0">
                <a:solidFill>
                  <a:srgbClr val="FF0000"/>
                </a:solidFill>
                <a:latin typeface="Arial"/>
                <a:cs typeface="Arial"/>
              </a:rPr>
              <a:t> is lower if </a:t>
            </a:r>
            <a:r>
              <a:rPr lang="en-US" sz="2600" dirty="0" smtClean="0">
                <a:solidFill>
                  <a:srgbClr val="FF0000"/>
                </a:solidFill>
                <a:latin typeface="Arial"/>
                <a:cs typeface="Arial"/>
              </a:rPr>
              <a:t>one </a:t>
            </a:r>
            <a:r>
              <a:rPr lang="en-US" sz="2600" dirty="0">
                <a:solidFill>
                  <a:srgbClr val="FF0000"/>
                </a:solidFill>
                <a:latin typeface="Arial"/>
                <a:cs typeface="Arial"/>
              </a:rPr>
              <a:t>firm services </a:t>
            </a:r>
            <a:r>
              <a:rPr lang="en-US" sz="2600" dirty="0" smtClean="0">
                <a:solidFill>
                  <a:srgbClr val="FF0000"/>
                </a:solidFill>
                <a:latin typeface="Arial"/>
                <a:cs typeface="Arial"/>
              </a:rPr>
              <a:t>all </a:t>
            </a:r>
            <a:r>
              <a:rPr lang="en-US" sz="2600" dirty="0">
                <a:solidFill>
                  <a:srgbClr val="FF0000"/>
                </a:solidFill>
                <a:latin typeface="Arial"/>
                <a:cs typeface="Arial"/>
              </a:rPr>
              <a:t>1000 </a:t>
            </a:r>
            <a:r>
              <a:rPr lang="en-US" sz="2600" dirty="0" smtClean="0">
                <a:solidFill>
                  <a:srgbClr val="FF0000"/>
                </a:solidFill>
                <a:latin typeface="Arial"/>
                <a:cs typeface="Arial"/>
              </a:rPr>
              <a:t>homes than </a:t>
            </a:r>
            <a:r>
              <a:rPr lang="en-US" sz="2600" dirty="0">
                <a:solidFill>
                  <a:srgbClr val="FF0000"/>
                </a:solidFill>
                <a:latin typeface="Arial"/>
                <a:cs typeface="Arial"/>
              </a:rPr>
              <a:t>if two firms </a:t>
            </a:r>
            <a:r>
              <a:rPr lang="en-US" sz="2600" dirty="0" smtClean="0">
                <a:solidFill>
                  <a:srgbClr val="FF0000"/>
                </a:solidFill>
                <a:latin typeface="Arial"/>
                <a:cs typeface="Arial"/>
              </a:rPr>
              <a:t>each service 500 </a:t>
            </a:r>
            <a:r>
              <a:rPr lang="en-US" sz="2600" dirty="0">
                <a:solidFill>
                  <a:srgbClr val="FF0000"/>
                </a:solidFill>
                <a:latin typeface="Arial"/>
                <a:cs typeface="Arial"/>
              </a:rPr>
              <a:t>homes.</a:t>
            </a:r>
          </a:p>
        </p:txBody>
      </p: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5761038" y="4411664"/>
            <a:ext cx="2330450" cy="1787525"/>
            <a:chOff x="2592" y="2716"/>
            <a:chExt cx="1468" cy="1126"/>
          </a:xfrm>
        </p:grpSpPr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3071" y="2839"/>
              <a:ext cx="753" cy="694"/>
              <a:chOff x="357" y="2450"/>
              <a:chExt cx="795" cy="646"/>
            </a:xfrm>
          </p:grpSpPr>
          <p:sp>
            <p:nvSpPr>
              <p:cNvPr id="9234" name="Line 16"/>
              <p:cNvSpPr>
                <a:spLocks noChangeShapeType="1"/>
              </p:cNvSpPr>
              <p:nvPr/>
            </p:nvSpPr>
            <p:spPr bwMode="auto">
              <a:xfrm>
                <a:off x="357" y="2450"/>
                <a:ext cx="795" cy="0"/>
              </a:xfrm>
              <a:prstGeom prst="line">
                <a:avLst/>
              </a:prstGeom>
              <a:noFill/>
              <a:ln w="9525">
                <a:solidFill>
                  <a:srgbClr val="777777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9235" name="Line 17"/>
              <p:cNvSpPr>
                <a:spLocks noChangeShapeType="1"/>
              </p:cNvSpPr>
              <p:nvPr/>
            </p:nvSpPr>
            <p:spPr bwMode="auto">
              <a:xfrm>
                <a:off x="1152" y="2451"/>
                <a:ext cx="0" cy="645"/>
              </a:xfrm>
              <a:prstGeom prst="line">
                <a:avLst/>
              </a:prstGeom>
              <a:noFill/>
              <a:ln w="9525">
                <a:solidFill>
                  <a:srgbClr val="777777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9231" name="Text Box 20"/>
            <p:cNvSpPr txBox="1">
              <a:spLocks noChangeArrowheads="1"/>
            </p:cNvSpPr>
            <p:nvPr/>
          </p:nvSpPr>
          <p:spPr bwMode="auto">
            <a:xfrm>
              <a:off x="3582" y="3554"/>
              <a:ext cx="4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latin typeface="Arial"/>
                  <a:cs typeface="Arial"/>
                </a:rPr>
                <a:t>500</a:t>
              </a:r>
            </a:p>
          </p:txBody>
        </p:sp>
        <p:sp>
          <p:nvSpPr>
            <p:cNvPr id="9232" name="Text Box 21"/>
            <p:cNvSpPr txBox="1">
              <a:spLocks noChangeArrowheads="1"/>
            </p:cNvSpPr>
            <p:nvPr/>
          </p:nvSpPr>
          <p:spPr bwMode="auto">
            <a:xfrm>
              <a:off x="2592" y="2716"/>
              <a:ext cx="42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400">
                  <a:latin typeface="Arial"/>
                  <a:cs typeface="Arial"/>
                </a:rPr>
                <a:t>$80</a:t>
              </a:r>
            </a:p>
          </p:txBody>
        </p:sp>
        <p:sp>
          <p:nvSpPr>
            <p:cNvPr id="9233" name="Oval 7"/>
            <p:cNvSpPr>
              <a:spLocks noChangeAspect="1" noChangeArrowheads="1"/>
            </p:cNvSpPr>
            <p:nvPr/>
          </p:nvSpPr>
          <p:spPr bwMode="auto">
            <a:xfrm>
              <a:off x="3780" y="2799"/>
              <a:ext cx="81" cy="8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43050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55" grpId="0"/>
      <p:bldP spid="95256" grpId="0"/>
      <p:bldP spid="95259" grpId="0"/>
      <p:bldP spid="952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52414"/>
            <a:ext cx="9144000" cy="103028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100" dirty="0"/>
              <a:t>Monopoly vs. Competition:  Demand Curves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69264" y="2377439"/>
            <a:ext cx="5025136" cy="390588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500" dirty="0"/>
              <a:t>In a competitive market, the </a:t>
            </a:r>
            <a:r>
              <a:rPr lang="en-US" sz="2500" u="sng" dirty="0">
                <a:solidFill>
                  <a:srgbClr val="FF0000"/>
                </a:solidFill>
              </a:rPr>
              <a:t>market</a:t>
            </a:r>
            <a:r>
              <a:rPr lang="en-US" sz="2500" dirty="0"/>
              <a:t> demand curve slopes downward. </a:t>
            </a:r>
          </a:p>
          <a:p>
            <a:pPr marL="0" indent="0" eaLnBrk="1" hangingPunct="1">
              <a:buNone/>
            </a:pPr>
            <a:r>
              <a:rPr lang="en-US" sz="2500" dirty="0"/>
              <a:t>But the demand curve </a:t>
            </a:r>
            <a:br>
              <a:rPr lang="en-US" sz="2500" dirty="0"/>
            </a:br>
            <a:r>
              <a:rPr lang="en-US" sz="2500" dirty="0"/>
              <a:t>for any individual firm’s product is </a:t>
            </a:r>
            <a:r>
              <a:rPr lang="en-US" sz="25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horizontal</a:t>
            </a:r>
            <a:r>
              <a:rPr lang="en-US" sz="2500" dirty="0"/>
              <a:t> </a:t>
            </a:r>
            <a:r>
              <a:rPr lang="en-US" sz="2500" dirty="0" smtClean="0"/>
              <a:t>at </a:t>
            </a:r>
            <a:r>
              <a:rPr lang="en-US" sz="2500" dirty="0"/>
              <a:t>the market price. </a:t>
            </a:r>
          </a:p>
          <a:p>
            <a:pPr marL="0" indent="0" eaLnBrk="1" hangingPunct="1">
              <a:buNone/>
            </a:pPr>
            <a:r>
              <a:rPr lang="en-US" sz="2500" dirty="0"/>
              <a:t>The firm can increase </a:t>
            </a:r>
            <a:r>
              <a:rPr lang="en-US" sz="2500" b="1" i="1" dirty="0"/>
              <a:t>Q</a:t>
            </a:r>
            <a:r>
              <a:rPr lang="en-US" sz="2500" dirty="0"/>
              <a:t> without lowering </a:t>
            </a:r>
            <a:r>
              <a:rPr lang="en-US" sz="2500" b="1" i="1" dirty="0" smtClean="0"/>
              <a:t>P</a:t>
            </a:r>
            <a:r>
              <a:rPr lang="en-US" sz="2500" dirty="0" smtClean="0"/>
              <a:t>, so </a:t>
            </a:r>
            <a:r>
              <a:rPr lang="en-US" sz="2500" i="1" dirty="0"/>
              <a:t>MR</a:t>
            </a:r>
            <a:r>
              <a:rPr lang="en-US" sz="2500" dirty="0"/>
              <a:t> = </a:t>
            </a:r>
            <a:r>
              <a:rPr lang="en-US" sz="2500" b="1" i="1" dirty="0"/>
              <a:t>P</a:t>
            </a:r>
            <a:r>
              <a:rPr lang="en-US" sz="2500" dirty="0"/>
              <a:t>  for the competitive firm. 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624638" y="4233863"/>
            <a:ext cx="3255962" cy="381000"/>
            <a:chOff x="3143" y="2506"/>
            <a:chExt cx="2051" cy="240"/>
          </a:xfrm>
        </p:grpSpPr>
        <p:sp>
          <p:nvSpPr>
            <p:cNvPr id="10254" name="Line 5"/>
            <p:cNvSpPr>
              <a:spLocks noChangeShapeType="1"/>
            </p:cNvSpPr>
            <p:nvPr/>
          </p:nvSpPr>
          <p:spPr bwMode="auto">
            <a:xfrm>
              <a:off x="3143" y="2630"/>
              <a:ext cx="1827" cy="0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0255" name="Text Box 7"/>
            <p:cNvSpPr txBox="1">
              <a:spLocks noChangeArrowheads="1"/>
            </p:cNvSpPr>
            <p:nvPr/>
          </p:nvSpPr>
          <p:spPr bwMode="auto">
            <a:xfrm>
              <a:off x="5004" y="2506"/>
              <a:ext cx="19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6388100" y="2728913"/>
            <a:ext cx="3817938" cy="3371850"/>
            <a:chOff x="2994" y="1558"/>
            <a:chExt cx="2405" cy="2124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3142" y="1828"/>
              <a:ext cx="1945" cy="1713"/>
              <a:chOff x="1489" y="785"/>
              <a:chExt cx="3650" cy="2492"/>
            </a:xfrm>
          </p:grpSpPr>
          <p:sp>
            <p:nvSpPr>
              <p:cNvPr id="10252" name="Line 10"/>
              <p:cNvSpPr>
                <a:spLocks noChangeShapeType="1"/>
              </p:cNvSpPr>
              <p:nvPr/>
            </p:nvSpPr>
            <p:spPr bwMode="auto">
              <a:xfrm>
                <a:off x="1489" y="785"/>
                <a:ext cx="0" cy="24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0253" name="Line 11"/>
              <p:cNvSpPr>
                <a:spLocks noChangeShapeType="1"/>
              </p:cNvSpPr>
              <p:nvPr/>
            </p:nvSpPr>
            <p:spPr bwMode="auto">
              <a:xfrm>
                <a:off x="1489" y="3277"/>
                <a:ext cx="36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0250" name="Text Box 6"/>
            <p:cNvSpPr txBox="1">
              <a:spLocks noChangeArrowheads="1"/>
            </p:cNvSpPr>
            <p:nvPr/>
          </p:nvSpPr>
          <p:spPr bwMode="auto">
            <a:xfrm>
              <a:off x="2994" y="1558"/>
              <a:ext cx="297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P</a:t>
              </a:r>
              <a:endParaRPr lang="en-US" sz="2500" b="1" baseline="-25000">
                <a:latin typeface="Arial"/>
                <a:cs typeface="Arial"/>
              </a:endParaRPr>
            </a:p>
          </p:txBody>
        </p:sp>
        <p:sp>
          <p:nvSpPr>
            <p:cNvPr id="10251" name="Text Box 12"/>
            <p:cNvSpPr txBox="1">
              <a:spLocks noChangeArrowheads="1"/>
            </p:cNvSpPr>
            <p:nvPr/>
          </p:nvSpPr>
          <p:spPr bwMode="auto">
            <a:xfrm>
              <a:off x="5061" y="3384"/>
              <a:ext cx="338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</a:p>
          </p:txBody>
        </p:sp>
      </p:grpSp>
      <p:sp>
        <p:nvSpPr>
          <p:cNvPr id="10248" name="Text Box 16"/>
          <p:cNvSpPr txBox="1">
            <a:spLocks noChangeArrowheads="1"/>
          </p:cNvSpPr>
          <p:nvPr/>
        </p:nvSpPr>
        <p:spPr bwMode="auto">
          <a:xfrm>
            <a:off x="6980239" y="2182814"/>
            <a:ext cx="294322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500" u="sng">
                <a:latin typeface="Arial"/>
                <a:cs typeface="Arial"/>
              </a:rPr>
              <a:t>A competitive firm’s demand curve</a:t>
            </a:r>
            <a:endParaRPr lang="en-US"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24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 bldLvl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52414"/>
            <a:ext cx="9144000" cy="64928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100" dirty="0"/>
              <a:t>Monopoly vs. Competition:  Demand Curves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70100" y="2728913"/>
            <a:ext cx="3924300" cy="3416301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US" sz="2500" dirty="0"/>
              <a:t>A monopolist is the only seller, so it faces the market demand curve. 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sz="2500" dirty="0"/>
              <a:t>To sell a larger </a:t>
            </a:r>
            <a:r>
              <a:rPr lang="en-US" sz="2500" b="1" i="1" dirty="0"/>
              <a:t>Q</a:t>
            </a:r>
            <a:r>
              <a:rPr lang="en-US" sz="2500" dirty="0"/>
              <a:t>, </a:t>
            </a:r>
            <a:br>
              <a:rPr lang="en-US" sz="2500" dirty="0"/>
            </a:br>
            <a:r>
              <a:rPr lang="en-US" sz="2500" dirty="0"/>
              <a:t>the firm must reduce </a:t>
            </a:r>
            <a:r>
              <a:rPr lang="en-US" sz="2500" b="1" i="1" dirty="0"/>
              <a:t>P</a:t>
            </a:r>
            <a:r>
              <a:rPr lang="en-US" sz="2500" dirty="0"/>
              <a:t>.  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sz="2500" dirty="0"/>
              <a:t>Thus, </a:t>
            </a:r>
            <a:r>
              <a:rPr lang="en-US" sz="2500" i="1" dirty="0"/>
              <a:t>MR</a:t>
            </a:r>
            <a:r>
              <a:rPr lang="en-US" sz="2500" dirty="0"/>
              <a:t> ≠ </a:t>
            </a:r>
            <a:r>
              <a:rPr lang="en-US" sz="2500" b="1" i="1" dirty="0"/>
              <a:t>P</a:t>
            </a:r>
            <a:r>
              <a:rPr lang="en-US" sz="2500" dirty="0"/>
              <a:t>.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623050" y="3201988"/>
            <a:ext cx="2928939" cy="2368550"/>
            <a:chOff x="3374" y="2188"/>
            <a:chExt cx="1683" cy="1321"/>
          </a:xfrm>
        </p:grpSpPr>
        <p:sp>
          <p:nvSpPr>
            <p:cNvPr id="11278" name="Line 5"/>
            <p:cNvSpPr>
              <a:spLocks noChangeShapeType="1"/>
            </p:cNvSpPr>
            <p:nvPr/>
          </p:nvSpPr>
          <p:spPr bwMode="auto">
            <a:xfrm>
              <a:off x="3374" y="2188"/>
              <a:ext cx="1485" cy="1152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279" name="Text Box 6"/>
            <p:cNvSpPr txBox="1">
              <a:spLocks noChangeArrowheads="1"/>
            </p:cNvSpPr>
            <p:nvPr/>
          </p:nvSpPr>
          <p:spPr bwMode="auto">
            <a:xfrm>
              <a:off x="4867" y="3269"/>
              <a:ext cx="19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386513" y="2474913"/>
            <a:ext cx="3819526" cy="3625850"/>
            <a:chOff x="2993" y="1398"/>
            <a:chExt cx="2406" cy="2284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3134" y="1696"/>
              <a:ext cx="1954" cy="1845"/>
              <a:chOff x="1473" y="593"/>
              <a:chExt cx="3666" cy="2684"/>
            </a:xfrm>
          </p:grpSpPr>
          <p:sp>
            <p:nvSpPr>
              <p:cNvPr id="11276" name="Line 9"/>
              <p:cNvSpPr>
                <a:spLocks noChangeShapeType="1"/>
              </p:cNvSpPr>
              <p:nvPr/>
            </p:nvSpPr>
            <p:spPr bwMode="auto">
              <a:xfrm>
                <a:off x="1473" y="593"/>
                <a:ext cx="16" cy="26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1277" name="Line 10"/>
              <p:cNvSpPr>
                <a:spLocks noChangeShapeType="1"/>
              </p:cNvSpPr>
              <p:nvPr/>
            </p:nvSpPr>
            <p:spPr bwMode="auto">
              <a:xfrm>
                <a:off x="1489" y="3277"/>
                <a:ext cx="36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1274" name="Text Box 11"/>
            <p:cNvSpPr txBox="1">
              <a:spLocks noChangeArrowheads="1"/>
            </p:cNvSpPr>
            <p:nvPr/>
          </p:nvSpPr>
          <p:spPr bwMode="auto">
            <a:xfrm>
              <a:off x="2993" y="1398"/>
              <a:ext cx="297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500" b="1" i="1" dirty="0">
                  <a:latin typeface="Arial"/>
                  <a:cs typeface="Arial"/>
                </a:rPr>
                <a:t>P</a:t>
              </a:r>
              <a:endParaRPr lang="en-US" sz="2500" b="1" baseline="-25000" dirty="0">
                <a:latin typeface="Arial"/>
                <a:cs typeface="Arial"/>
              </a:endParaRPr>
            </a:p>
          </p:txBody>
        </p:sp>
        <p:sp>
          <p:nvSpPr>
            <p:cNvPr id="11275" name="Text Box 12"/>
            <p:cNvSpPr txBox="1">
              <a:spLocks noChangeArrowheads="1"/>
            </p:cNvSpPr>
            <p:nvPr/>
          </p:nvSpPr>
          <p:spPr bwMode="auto">
            <a:xfrm>
              <a:off x="5061" y="3384"/>
              <a:ext cx="338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</a:p>
          </p:txBody>
        </p:sp>
      </p:grpSp>
      <p:sp>
        <p:nvSpPr>
          <p:cNvPr id="11272" name="Text Box 13"/>
          <p:cNvSpPr txBox="1">
            <a:spLocks noChangeArrowheads="1"/>
          </p:cNvSpPr>
          <p:nvPr/>
        </p:nvSpPr>
        <p:spPr bwMode="auto">
          <a:xfrm>
            <a:off x="6980239" y="2182814"/>
            <a:ext cx="294322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500" u="sng">
                <a:latin typeface="Arial"/>
                <a:cs typeface="Arial"/>
              </a:rPr>
              <a:t>A monopolist’s demand curve</a:t>
            </a:r>
            <a:endParaRPr lang="en-US"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12048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 bldLvl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Understanding the Monopolist’s MR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Increasing </a:t>
            </a:r>
            <a:r>
              <a:rPr lang="en-US" b="1" i="1" dirty="0" smtClean="0"/>
              <a:t>Q</a:t>
            </a:r>
            <a:r>
              <a:rPr lang="en-US" dirty="0" smtClean="0"/>
              <a:t> has two effects on revenue:</a:t>
            </a:r>
          </a:p>
          <a:p>
            <a:pPr lvl="1" eaLnBrk="1" hangingPunct="1"/>
            <a:r>
              <a:rPr lang="en-US" b="1" i="1" dirty="0" smtClean="0">
                <a:solidFill>
                  <a:srgbClr val="990099"/>
                </a:solidFill>
              </a:rPr>
              <a:t>Output effect</a:t>
            </a:r>
            <a:r>
              <a:rPr lang="en-US" dirty="0" smtClean="0"/>
              <a:t>:  higher output raises revenue</a:t>
            </a:r>
          </a:p>
          <a:p>
            <a:pPr lvl="1" eaLnBrk="1" hangingPunct="1"/>
            <a:r>
              <a:rPr lang="en-US" b="1" i="1" dirty="0" smtClean="0">
                <a:solidFill>
                  <a:srgbClr val="990099"/>
                </a:solidFill>
              </a:rPr>
              <a:t>Price effect</a:t>
            </a:r>
            <a:r>
              <a:rPr lang="en-US" dirty="0" smtClean="0"/>
              <a:t>:  lower price reduces revenue</a:t>
            </a:r>
          </a:p>
          <a:p>
            <a:pPr eaLnBrk="1" hangingPunct="1"/>
            <a:r>
              <a:rPr lang="en-US" dirty="0" smtClean="0"/>
              <a:t>To sell a larger </a:t>
            </a:r>
            <a:r>
              <a:rPr lang="en-US" b="1" i="1" dirty="0" smtClean="0"/>
              <a:t>Q</a:t>
            </a:r>
            <a:r>
              <a:rPr lang="en-US" dirty="0" smtClean="0"/>
              <a:t>, the monopolist must reduce the price on all the units it sells.  </a:t>
            </a:r>
          </a:p>
          <a:p>
            <a:pPr eaLnBrk="1" hangingPunct="1"/>
            <a:r>
              <a:rPr lang="en-US" dirty="0" smtClean="0"/>
              <a:t>Hence, </a:t>
            </a:r>
            <a:r>
              <a:rPr lang="en-US" i="1" dirty="0" smtClean="0"/>
              <a:t>MR</a:t>
            </a:r>
            <a:r>
              <a:rPr lang="en-US" dirty="0" smtClean="0"/>
              <a:t> &lt; </a:t>
            </a:r>
            <a:r>
              <a:rPr lang="en-US" b="1" i="1" dirty="0" smtClean="0"/>
              <a:t>P</a:t>
            </a:r>
          </a:p>
          <a:p>
            <a:pPr lvl="1" eaLnBrk="1" hangingPunct="1"/>
            <a:r>
              <a:rPr lang="en-US" i="1" dirty="0" smtClean="0"/>
              <a:t>MR</a:t>
            </a:r>
            <a:r>
              <a:rPr lang="en-US" dirty="0" smtClean="0"/>
              <a:t> could even be negative if the price effect exceeds the output effect  </a:t>
            </a:r>
            <a:r>
              <a:rPr lang="en-US" sz="2200" dirty="0"/>
              <a:t>(e.g., when </a:t>
            </a:r>
            <a:r>
              <a:rPr lang="en-US" sz="2200" dirty="0" smtClean="0"/>
              <a:t>monopolist </a:t>
            </a:r>
            <a:r>
              <a:rPr lang="en-US" sz="2200" dirty="0"/>
              <a:t>increases </a:t>
            </a:r>
            <a:r>
              <a:rPr lang="en-US" sz="2200" b="1" i="1" dirty="0"/>
              <a:t>Q</a:t>
            </a:r>
            <a:r>
              <a:rPr lang="en-US" sz="2200" dirty="0"/>
              <a:t> from 5 to 6).</a:t>
            </a:r>
          </a:p>
        </p:txBody>
      </p:sp>
    </p:spTree>
    <p:extLst>
      <p:ext uri="{BB962C8B-B14F-4D97-AF65-F5344CB8AC3E}">
        <p14:creationId xmlns:p14="http://schemas.microsoft.com/office/powerpoint/2010/main" val="36871902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Monopolist’s </a:t>
            </a:r>
            <a:r>
              <a:rPr lang="en-US" sz="3200" i="1" dirty="0"/>
              <a:t>D</a:t>
            </a:r>
            <a:r>
              <a:rPr lang="en-US" sz="3200" dirty="0"/>
              <a:t>  and </a:t>
            </a:r>
            <a:r>
              <a:rPr lang="en-US" sz="3200" i="1" dirty="0"/>
              <a:t>MR</a:t>
            </a:r>
            <a:r>
              <a:rPr lang="en-US" sz="3200" dirty="0"/>
              <a:t>  Curves</a:t>
            </a:r>
          </a:p>
        </p:txBody>
      </p:sp>
      <p:sp>
        <p:nvSpPr>
          <p:cNvPr id="14341" name="Line 8"/>
          <p:cNvSpPr>
            <a:spLocks noChangeShapeType="1"/>
          </p:cNvSpPr>
          <p:nvPr/>
        </p:nvSpPr>
        <p:spPr bwMode="auto">
          <a:xfrm>
            <a:off x="5448300" y="5500689"/>
            <a:ext cx="4713288" cy="1587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42" name="Line 9"/>
          <p:cNvSpPr>
            <a:spLocks noChangeShapeType="1"/>
          </p:cNvSpPr>
          <p:nvPr/>
        </p:nvSpPr>
        <p:spPr bwMode="auto">
          <a:xfrm>
            <a:off x="5448300" y="5030789"/>
            <a:ext cx="4713288" cy="1587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43" name="Line 10"/>
          <p:cNvSpPr>
            <a:spLocks noChangeShapeType="1"/>
          </p:cNvSpPr>
          <p:nvPr/>
        </p:nvSpPr>
        <p:spPr bwMode="auto">
          <a:xfrm>
            <a:off x="5448300" y="4575175"/>
            <a:ext cx="4713288" cy="1588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44" name="Line 11"/>
          <p:cNvSpPr>
            <a:spLocks noChangeShapeType="1"/>
          </p:cNvSpPr>
          <p:nvPr/>
        </p:nvSpPr>
        <p:spPr bwMode="auto">
          <a:xfrm>
            <a:off x="5448300" y="4106864"/>
            <a:ext cx="4713288" cy="1587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45" name="Line 12"/>
          <p:cNvSpPr>
            <a:spLocks noChangeShapeType="1"/>
          </p:cNvSpPr>
          <p:nvPr/>
        </p:nvSpPr>
        <p:spPr bwMode="auto">
          <a:xfrm>
            <a:off x="5448300" y="3636964"/>
            <a:ext cx="4713288" cy="1587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46" name="Line 13"/>
          <p:cNvSpPr>
            <a:spLocks noChangeShapeType="1"/>
          </p:cNvSpPr>
          <p:nvPr/>
        </p:nvSpPr>
        <p:spPr bwMode="auto">
          <a:xfrm>
            <a:off x="5448300" y="3181350"/>
            <a:ext cx="4713288" cy="1588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47" name="Line 14"/>
          <p:cNvSpPr>
            <a:spLocks noChangeShapeType="1"/>
          </p:cNvSpPr>
          <p:nvPr/>
        </p:nvSpPr>
        <p:spPr bwMode="auto">
          <a:xfrm>
            <a:off x="5448300" y="2711450"/>
            <a:ext cx="4713288" cy="1588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48" name="Line 15"/>
          <p:cNvSpPr>
            <a:spLocks noChangeShapeType="1"/>
          </p:cNvSpPr>
          <p:nvPr/>
        </p:nvSpPr>
        <p:spPr bwMode="auto">
          <a:xfrm>
            <a:off x="5448300" y="2241550"/>
            <a:ext cx="4713288" cy="1588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49" name="Line 16"/>
          <p:cNvSpPr>
            <a:spLocks noChangeShapeType="1"/>
          </p:cNvSpPr>
          <p:nvPr/>
        </p:nvSpPr>
        <p:spPr bwMode="auto">
          <a:xfrm>
            <a:off x="5448300" y="1785939"/>
            <a:ext cx="4713288" cy="1587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0" name="Line 17"/>
          <p:cNvSpPr>
            <a:spLocks noChangeShapeType="1"/>
          </p:cNvSpPr>
          <p:nvPr/>
        </p:nvSpPr>
        <p:spPr bwMode="auto">
          <a:xfrm>
            <a:off x="5448300" y="1316039"/>
            <a:ext cx="4713288" cy="1587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1" name="Line 18"/>
          <p:cNvSpPr>
            <a:spLocks noChangeShapeType="1"/>
          </p:cNvSpPr>
          <p:nvPr/>
        </p:nvSpPr>
        <p:spPr bwMode="auto">
          <a:xfrm>
            <a:off x="5448300" y="1316038"/>
            <a:ext cx="1588" cy="418465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2" name="Line 19"/>
          <p:cNvSpPr>
            <a:spLocks noChangeShapeType="1"/>
          </p:cNvSpPr>
          <p:nvPr/>
        </p:nvSpPr>
        <p:spPr bwMode="auto">
          <a:xfrm>
            <a:off x="6043614" y="1316038"/>
            <a:ext cx="1587" cy="418465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3" name="Line 20"/>
          <p:cNvSpPr>
            <a:spLocks noChangeShapeType="1"/>
          </p:cNvSpPr>
          <p:nvPr/>
        </p:nvSpPr>
        <p:spPr bwMode="auto">
          <a:xfrm>
            <a:off x="6623050" y="1316038"/>
            <a:ext cx="1588" cy="418465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4" name="Line 21"/>
          <p:cNvSpPr>
            <a:spLocks noChangeShapeType="1"/>
          </p:cNvSpPr>
          <p:nvPr/>
        </p:nvSpPr>
        <p:spPr bwMode="auto">
          <a:xfrm>
            <a:off x="7218364" y="1316038"/>
            <a:ext cx="1587" cy="418465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5" name="Line 22"/>
          <p:cNvSpPr>
            <a:spLocks noChangeShapeType="1"/>
          </p:cNvSpPr>
          <p:nvPr/>
        </p:nvSpPr>
        <p:spPr bwMode="auto">
          <a:xfrm>
            <a:off x="7812089" y="1316038"/>
            <a:ext cx="1587" cy="418465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6" name="Line 23"/>
          <p:cNvSpPr>
            <a:spLocks noChangeShapeType="1"/>
          </p:cNvSpPr>
          <p:nvPr/>
        </p:nvSpPr>
        <p:spPr bwMode="auto">
          <a:xfrm>
            <a:off x="8393114" y="1316038"/>
            <a:ext cx="1587" cy="418465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7" name="Line 24"/>
          <p:cNvSpPr>
            <a:spLocks noChangeShapeType="1"/>
          </p:cNvSpPr>
          <p:nvPr/>
        </p:nvSpPr>
        <p:spPr bwMode="auto">
          <a:xfrm>
            <a:off x="8986839" y="1316038"/>
            <a:ext cx="1587" cy="418465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8" name="Line 25"/>
          <p:cNvSpPr>
            <a:spLocks noChangeShapeType="1"/>
          </p:cNvSpPr>
          <p:nvPr/>
        </p:nvSpPr>
        <p:spPr bwMode="auto">
          <a:xfrm>
            <a:off x="9567864" y="1316038"/>
            <a:ext cx="1587" cy="418465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59" name="Line 26"/>
          <p:cNvSpPr>
            <a:spLocks noChangeShapeType="1"/>
          </p:cNvSpPr>
          <p:nvPr/>
        </p:nvSpPr>
        <p:spPr bwMode="auto">
          <a:xfrm>
            <a:off x="10161589" y="1316038"/>
            <a:ext cx="1587" cy="418465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60" name="Rectangle 46"/>
          <p:cNvSpPr>
            <a:spLocks noChangeArrowheads="1"/>
          </p:cNvSpPr>
          <p:nvPr/>
        </p:nvSpPr>
        <p:spPr bwMode="auto">
          <a:xfrm>
            <a:off x="5014914" y="5316538"/>
            <a:ext cx="2825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-3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61" name="Rectangle 47"/>
          <p:cNvSpPr>
            <a:spLocks noChangeArrowheads="1"/>
          </p:cNvSpPr>
          <p:nvPr/>
        </p:nvSpPr>
        <p:spPr bwMode="auto">
          <a:xfrm>
            <a:off x="5014914" y="4846638"/>
            <a:ext cx="2825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-2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62" name="Rectangle 48"/>
          <p:cNvSpPr>
            <a:spLocks noChangeArrowheads="1"/>
          </p:cNvSpPr>
          <p:nvPr/>
        </p:nvSpPr>
        <p:spPr bwMode="auto">
          <a:xfrm>
            <a:off x="5014914" y="4391025"/>
            <a:ext cx="2825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-1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63" name="Rectangle 49"/>
          <p:cNvSpPr>
            <a:spLocks noChangeArrowheads="1"/>
          </p:cNvSpPr>
          <p:nvPr/>
        </p:nvSpPr>
        <p:spPr bwMode="auto">
          <a:xfrm>
            <a:off x="5122864" y="3921126"/>
            <a:ext cx="178303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0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64" name="Rectangle 50"/>
          <p:cNvSpPr>
            <a:spLocks noChangeArrowheads="1"/>
          </p:cNvSpPr>
          <p:nvPr/>
        </p:nvSpPr>
        <p:spPr bwMode="auto">
          <a:xfrm>
            <a:off x="5122864" y="3451226"/>
            <a:ext cx="178303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1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65" name="Rectangle 51"/>
          <p:cNvSpPr>
            <a:spLocks noChangeArrowheads="1"/>
          </p:cNvSpPr>
          <p:nvPr/>
        </p:nvSpPr>
        <p:spPr bwMode="auto">
          <a:xfrm>
            <a:off x="5122864" y="2995614"/>
            <a:ext cx="178303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66" name="Rectangle 52"/>
          <p:cNvSpPr>
            <a:spLocks noChangeArrowheads="1"/>
          </p:cNvSpPr>
          <p:nvPr/>
        </p:nvSpPr>
        <p:spPr bwMode="auto">
          <a:xfrm>
            <a:off x="5122864" y="2525714"/>
            <a:ext cx="178303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67" name="Rectangle 53"/>
          <p:cNvSpPr>
            <a:spLocks noChangeArrowheads="1"/>
          </p:cNvSpPr>
          <p:nvPr/>
        </p:nvSpPr>
        <p:spPr bwMode="auto">
          <a:xfrm>
            <a:off x="5122864" y="2055814"/>
            <a:ext cx="178303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68" name="Rectangle 54"/>
          <p:cNvSpPr>
            <a:spLocks noChangeArrowheads="1"/>
          </p:cNvSpPr>
          <p:nvPr/>
        </p:nvSpPr>
        <p:spPr bwMode="auto">
          <a:xfrm>
            <a:off x="5122864" y="1600201"/>
            <a:ext cx="178303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5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69" name="Rectangle 56"/>
          <p:cNvSpPr>
            <a:spLocks noChangeArrowheads="1"/>
          </p:cNvSpPr>
          <p:nvPr/>
        </p:nvSpPr>
        <p:spPr bwMode="auto">
          <a:xfrm>
            <a:off x="5354639" y="5627689"/>
            <a:ext cx="178303" cy="3847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0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70" name="Rectangle 57"/>
          <p:cNvSpPr>
            <a:spLocks noChangeArrowheads="1"/>
          </p:cNvSpPr>
          <p:nvPr/>
        </p:nvSpPr>
        <p:spPr bwMode="auto">
          <a:xfrm>
            <a:off x="5948364" y="5627689"/>
            <a:ext cx="178303" cy="3847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1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71" name="Rectangle 58"/>
          <p:cNvSpPr>
            <a:spLocks noChangeArrowheads="1"/>
          </p:cNvSpPr>
          <p:nvPr/>
        </p:nvSpPr>
        <p:spPr bwMode="auto">
          <a:xfrm>
            <a:off x="6529389" y="5627689"/>
            <a:ext cx="178303" cy="3847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72" name="Rectangle 59"/>
          <p:cNvSpPr>
            <a:spLocks noChangeArrowheads="1"/>
          </p:cNvSpPr>
          <p:nvPr/>
        </p:nvSpPr>
        <p:spPr bwMode="auto">
          <a:xfrm>
            <a:off x="7123114" y="5627689"/>
            <a:ext cx="178303" cy="3847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73" name="Rectangle 60"/>
          <p:cNvSpPr>
            <a:spLocks noChangeArrowheads="1"/>
          </p:cNvSpPr>
          <p:nvPr/>
        </p:nvSpPr>
        <p:spPr bwMode="auto">
          <a:xfrm>
            <a:off x="7716839" y="5627689"/>
            <a:ext cx="178303" cy="3847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74" name="Rectangle 61"/>
          <p:cNvSpPr>
            <a:spLocks noChangeArrowheads="1"/>
          </p:cNvSpPr>
          <p:nvPr/>
        </p:nvSpPr>
        <p:spPr bwMode="auto">
          <a:xfrm>
            <a:off x="8297864" y="5627689"/>
            <a:ext cx="178303" cy="3847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5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75" name="Rectangle 62"/>
          <p:cNvSpPr>
            <a:spLocks noChangeArrowheads="1"/>
          </p:cNvSpPr>
          <p:nvPr/>
        </p:nvSpPr>
        <p:spPr bwMode="auto">
          <a:xfrm>
            <a:off x="8893176" y="5627689"/>
            <a:ext cx="178303" cy="3847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6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76" name="Rectangle 63"/>
          <p:cNvSpPr>
            <a:spLocks noChangeArrowheads="1"/>
          </p:cNvSpPr>
          <p:nvPr/>
        </p:nvSpPr>
        <p:spPr bwMode="auto">
          <a:xfrm>
            <a:off x="9472614" y="5627689"/>
            <a:ext cx="178303" cy="3847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7</a:t>
            </a:r>
            <a:endParaRPr lang="en-US" sz="2500">
              <a:latin typeface="Arial"/>
              <a:cs typeface="Arial"/>
            </a:endParaRPr>
          </a:p>
        </p:txBody>
      </p:sp>
      <p:sp>
        <p:nvSpPr>
          <p:cNvPr id="14377" name="Rectangle 65"/>
          <p:cNvSpPr>
            <a:spLocks noChangeArrowheads="1"/>
          </p:cNvSpPr>
          <p:nvPr/>
        </p:nvSpPr>
        <p:spPr bwMode="auto">
          <a:xfrm>
            <a:off x="10028238" y="5551489"/>
            <a:ext cx="250068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>
                <a:solidFill>
                  <a:srgbClr val="000000"/>
                </a:solidFill>
                <a:latin typeface="Arial"/>
                <a:cs typeface="Arial"/>
              </a:rPr>
              <a:t>Q</a:t>
            </a:r>
            <a:endParaRPr lang="en-US" sz="2500" i="1">
              <a:latin typeface="Arial"/>
              <a:cs typeface="Arial"/>
            </a:endParaRPr>
          </a:p>
        </p:txBody>
      </p:sp>
      <p:sp>
        <p:nvSpPr>
          <p:cNvPr id="14378" name="Rectangle 66"/>
          <p:cNvSpPr>
            <a:spLocks noChangeArrowheads="1"/>
          </p:cNvSpPr>
          <p:nvPr/>
        </p:nvSpPr>
        <p:spPr bwMode="auto">
          <a:xfrm>
            <a:off x="4484688" y="1130301"/>
            <a:ext cx="891270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500" b="1" i="1">
                <a:solidFill>
                  <a:srgbClr val="000000"/>
                </a:solidFill>
                <a:latin typeface="Arial"/>
                <a:cs typeface="Arial"/>
              </a:rPr>
              <a:t>MR</a:t>
            </a:r>
            <a:endParaRPr lang="en-US" sz="2500" i="1">
              <a:latin typeface="Arial"/>
              <a:cs typeface="Arial"/>
            </a:endParaRPr>
          </a:p>
        </p:txBody>
      </p:sp>
      <p:sp>
        <p:nvSpPr>
          <p:cNvPr id="14379" name="Line 69"/>
          <p:cNvSpPr>
            <a:spLocks noChangeShapeType="1"/>
          </p:cNvSpPr>
          <p:nvPr/>
        </p:nvSpPr>
        <p:spPr bwMode="auto">
          <a:xfrm>
            <a:off x="5445125" y="1323975"/>
            <a:ext cx="0" cy="417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80" name="Line 70"/>
          <p:cNvSpPr>
            <a:spLocks noChangeShapeType="1"/>
          </p:cNvSpPr>
          <p:nvPr/>
        </p:nvSpPr>
        <p:spPr bwMode="auto">
          <a:xfrm>
            <a:off x="5445126" y="4110038"/>
            <a:ext cx="4721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5678488" y="2170114"/>
            <a:ext cx="4240212" cy="3387725"/>
            <a:chOff x="2471" y="1310"/>
            <a:chExt cx="2671" cy="2134"/>
          </a:xfrm>
        </p:grpSpPr>
        <p:grpSp>
          <p:nvGrpSpPr>
            <p:cNvPr id="3" name="Group 68"/>
            <p:cNvGrpSpPr>
              <a:grpSpLocks/>
            </p:cNvGrpSpPr>
            <p:nvPr/>
          </p:nvGrpSpPr>
          <p:grpSpPr bwMode="auto">
            <a:xfrm>
              <a:off x="2471" y="1310"/>
              <a:ext cx="2671" cy="2134"/>
              <a:chOff x="2471" y="1310"/>
              <a:chExt cx="2671" cy="2134"/>
            </a:xfrm>
          </p:grpSpPr>
          <p:sp>
            <p:nvSpPr>
              <p:cNvPr id="14442" name="Freeform 28"/>
              <p:cNvSpPr>
                <a:spLocks/>
              </p:cNvSpPr>
              <p:nvPr/>
            </p:nvSpPr>
            <p:spPr bwMode="auto">
              <a:xfrm>
                <a:off x="2513" y="1355"/>
                <a:ext cx="2595" cy="2053"/>
              </a:xfrm>
              <a:custGeom>
                <a:avLst/>
                <a:gdLst>
                  <a:gd name="T0" fmla="*/ 0 w 305"/>
                  <a:gd name="T1" fmla="*/ 0 h 229"/>
                  <a:gd name="T2" fmla="*/ 1917960 w 305"/>
                  <a:gd name="T3" fmla="*/ 1912302 h 229"/>
                  <a:gd name="T4" fmla="*/ 3877755 w 305"/>
                  <a:gd name="T5" fmla="*/ 3823959 h 229"/>
                  <a:gd name="T6" fmla="*/ 5843055 w 305"/>
                  <a:gd name="T7" fmla="*/ 5677908 h 229"/>
                  <a:gd name="T8" fmla="*/ 7755442 w 305"/>
                  <a:gd name="T9" fmla="*/ 7583702 h 229"/>
                  <a:gd name="T10" fmla="*/ 9720811 w 305"/>
                  <a:gd name="T11" fmla="*/ 9496077 h 229"/>
                  <a:gd name="T12" fmla="*/ 11680614 w 305"/>
                  <a:gd name="T13" fmla="*/ 11350034 h 229"/>
                  <a:gd name="T14" fmla="*/ 13598496 w 305"/>
                  <a:gd name="T15" fmla="*/ 13261610 h 2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05"/>
                  <a:gd name="T25" fmla="*/ 0 h 229"/>
                  <a:gd name="T26" fmla="*/ 305 w 305"/>
                  <a:gd name="T27" fmla="*/ 229 h 22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05" h="229">
                    <a:moveTo>
                      <a:pt x="0" y="0"/>
                    </a:moveTo>
                    <a:lnTo>
                      <a:pt x="43" y="33"/>
                    </a:lnTo>
                    <a:lnTo>
                      <a:pt x="87" y="66"/>
                    </a:lnTo>
                    <a:lnTo>
                      <a:pt x="131" y="98"/>
                    </a:lnTo>
                    <a:lnTo>
                      <a:pt x="174" y="131"/>
                    </a:lnTo>
                    <a:lnTo>
                      <a:pt x="218" y="164"/>
                    </a:lnTo>
                    <a:lnTo>
                      <a:pt x="262" y="196"/>
                    </a:lnTo>
                    <a:lnTo>
                      <a:pt x="305" y="229"/>
                    </a:ln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43" name="Oval 38"/>
              <p:cNvSpPr>
                <a:spLocks noChangeArrowheads="1"/>
              </p:cNvSpPr>
              <p:nvPr/>
            </p:nvSpPr>
            <p:spPr bwMode="auto">
              <a:xfrm>
                <a:off x="2471" y="1310"/>
                <a:ext cx="76" cy="81"/>
              </a:xfrm>
              <a:prstGeom prst="ellipse">
                <a:avLst/>
              </a:prstGeom>
              <a:solidFill>
                <a:srgbClr val="FF0000"/>
              </a:solidFill>
              <a:ln w="142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44" name="Oval 39"/>
              <p:cNvSpPr>
                <a:spLocks noChangeArrowheads="1"/>
              </p:cNvSpPr>
              <p:nvPr/>
            </p:nvSpPr>
            <p:spPr bwMode="auto">
              <a:xfrm>
                <a:off x="2837" y="1606"/>
                <a:ext cx="76" cy="81"/>
              </a:xfrm>
              <a:prstGeom prst="ellipse">
                <a:avLst/>
              </a:prstGeom>
              <a:solidFill>
                <a:srgbClr val="FF0000"/>
              </a:solidFill>
              <a:ln w="142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45" name="Oval 40"/>
              <p:cNvSpPr>
                <a:spLocks noChangeArrowheads="1"/>
              </p:cNvSpPr>
              <p:nvPr/>
            </p:nvSpPr>
            <p:spPr bwMode="auto">
              <a:xfrm>
                <a:off x="3211" y="1902"/>
                <a:ext cx="77" cy="81"/>
              </a:xfrm>
              <a:prstGeom prst="ellipse">
                <a:avLst/>
              </a:prstGeom>
              <a:solidFill>
                <a:srgbClr val="FF0000"/>
              </a:solidFill>
              <a:ln w="142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46" name="Oval 41"/>
              <p:cNvSpPr>
                <a:spLocks noChangeArrowheads="1"/>
              </p:cNvSpPr>
              <p:nvPr/>
            </p:nvSpPr>
            <p:spPr bwMode="auto">
              <a:xfrm>
                <a:off x="3585" y="2189"/>
                <a:ext cx="77" cy="81"/>
              </a:xfrm>
              <a:prstGeom prst="ellipse">
                <a:avLst/>
              </a:prstGeom>
              <a:solidFill>
                <a:srgbClr val="FF0000"/>
              </a:solidFill>
              <a:ln w="142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47" name="Oval 42"/>
              <p:cNvSpPr>
                <a:spLocks noChangeArrowheads="1"/>
              </p:cNvSpPr>
              <p:nvPr/>
            </p:nvSpPr>
            <p:spPr bwMode="auto">
              <a:xfrm>
                <a:off x="3951" y="2485"/>
                <a:ext cx="77" cy="80"/>
              </a:xfrm>
              <a:prstGeom prst="ellipse">
                <a:avLst/>
              </a:prstGeom>
              <a:solidFill>
                <a:srgbClr val="FF0000"/>
              </a:solidFill>
              <a:ln w="142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48" name="Oval 43"/>
              <p:cNvSpPr>
                <a:spLocks noChangeArrowheads="1"/>
              </p:cNvSpPr>
              <p:nvPr/>
            </p:nvSpPr>
            <p:spPr bwMode="auto">
              <a:xfrm>
                <a:off x="4325" y="2781"/>
                <a:ext cx="77" cy="80"/>
              </a:xfrm>
              <a:prstGeom prst="ellipse">
                <a:avLst/>
              </a:prstGeom>
              <a:solidFill>
                <a:srgbClr val="FF0000"/>
              </a:solidFill>
              <a:ln w="142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49" name="Oval 44"/>
              <p:cNvSpPr>
                <a:spLocks noChangeArrowheads="1"/>
              </p:cNvSpPr>
              <p:nvPr/>
            </p:nvSpPr>
            <p:spPr bwMode="auto">
              <a:xfrm>
                <a:off x="4700" y="3067"/>
                <a:ext cx="76" cy="81"/>
              </a:xfrm>
              <a:prstGeom prst="ellipse">
                <a:avLst/>
              </a:prstGeom>
              <a:solidFill>
                <a:srgbClr val="FF0000"/>
              </a:solidFill>
              <a:ln w="142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50" name="Oval 45"/>
              <p:cNvSpPr>
                <a:spLocks noChangeArrowheads="1"/>
              </p:cNvSpPr>
              <p:nvPr/>
            </p:nvSpPr>
            <p:spPr bwMode="auto">
              <a:xfrm>
                <a:off x="5066" y="3363"/>
                <a:ext cx="76" cy="81"/>
              </a:xfrm>
              <a:prstGeom prst="ellipse">
                <a:avLst/>
              </a:prstGeom>
              <a:solidFill>
                <a:srgbClr val="FF0000"/>
              </a:solidFill>
              <a:ln w="142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4441" name="Rectangle 72"/>
            <p:cNvSpPr>
              <a:spLocks noChangeArrowheads="1"/>
            </p:cNvSpPr>
            <p:nvPr/>
          </p:nvSpPr>
          <p:spPr bwMode="auto">
            <a:xfrm>
              <a:off x="3768" y="2696"/>
              <a:ext cx="442" cy="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500" b="1" i="1">
                  <a:latin typeface="Arial"/>
                  <a:cs typeface="Arial"/>
                </a:rPr>
                <a:t>MR</a:t>
              </a:r>
              <a:endParaRPr lang="en-US" sz="2500">
                <a:latin typeface="Arial"/>
                <a:cs typeface="Arial"/>
              </a:endParaRPr>
            </a:p>
          </p:txBody>
        </p:sp>
      </p:grpSp>
      <p:sp>
        <p:nvSpPr>
          <p:cNvPr id="14382" name="Rectangle 75"/>
          <p:cNvSpPr>
            <a:spLocks noChangeArrowheads="1"/>
          </p:cNvSpPr>
          <p:nvPr/>
        </p:nvSpPr>
        <p:spPr bwMode="auto">
          <a:xfrm>
            <a:off x="4933951" y="1597026"/>
            <a:ext cx="178303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$</a:t>
            </a:r>
            <a:endParaRPr lang="en-US" sz="2500">
              <a:latin typeface="Arial"/>
              <a:cs typeface="Arial"/>
            </a:endParaRPr>
          </a:p>
        </p:txBody>
      </p:sp>
      <p:grpSp>
        <p:nvGrpSpPr>
          <p:cNvPr id="4" name="Group 74"/>
          <p:cNvGrpSpPr>
            <a:grpSpLocks/>
          </p:cNvGrpSpPr>
          <p:nvPr/>
        </p:nvGrpSpPr>
        <p:grpSpPr bwMode="auto">
          <a:xfrm>
            <a:off x="5381625" y="1943101"/>
            <a:ext cx="4833938" cy="1992313"/>
            <a:chOff x="2284" y="1167"/>
            <a:chExt cx="3045" cy="1255"/>
          </a:xfrm>
        </p:grpSpPr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2284" y="1167"/>
              <a:ext cx="3045" cy="1255"/>
              <a:chOff x="2284" y="1167"/>
              <a:chExt cx="3045" cy="1255"/>
            </a:xfrm>
          </p:grpSpPr>
          <p:sp>
            <p:nvSpPr>
              <p:cNvPr id="14430" name="Freeform 27"/>
              <p:cNvSpPr>
                <a:spLocks/>
              </p:cNvSpPr>
              <p:nvPr/>
            </p:nvSpPr>
            <p:spPr bwMode="auto">
              <a:xfrm>
                <a:off x="2326" y="1211"/>
                <a:ext cx="2969" cy="1175"/>
              </a:xfrm>
              <a:custGeom>
                <a:avLst/>
                <a:gdLst>
                  <a:gd name="T0" fmla="*/ 0 w 349"/>
                  <a:gd name="T1" fmla="*/ 0 h 131"/>
                  <a:gd name="T2" fmla="*/ 1959106 w 349"/>
                  <a:gd name="T3" fmla="*/ 932349 h 131"/>
                  <a:gd name="T4" fmla="*/ 3875727 w 349"/>
                  <a:gd name="T5" fmla="*/ 1915869 h 131"/>
                  <a:gd name="T6" fmla="*/ 5834766 w 349"/>
                  <a:gd name="T7" fmla="*/ 2848137 h 131"/>
                  <a:gd name="T8" fmla="*/ 7798788 w 349"/>
                  <a:gd name="T9" fmla="*/ 3773247 h 131"/>
                  <a:gd name="T10" fmla="*/ 9716066 w 349"/>
                  <a:gd name="T11" fmla="*/ 4757566 h 131"/>
                  <a:gd name="T12" fmla="*/ 11674517 w 349"/>
                  <a:gd name="T13" fmla="*/ 5689116 h 131"/>
                  <a:gd name="T14" fmla="*/ 13591716 w 349"/>
                  <a:gd name="T15" fmla="*/ 6621465 h 131"/>
                  <a:gd name="T16" fmla="*/ 15550821 w 349"/>
                  <a:gd name="T17" fmla="*/ 7604984 h 13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49"/>
                  <a:gd name="T28" fmla="*/ 0 h 131"/>
                  <a:gd name="T29" fmla="*/ 349 w 349"/>
                  <a:gd name="T30" fmla="*/ 131 h 13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49" h="131">
                    <a:moveTo>
                      <a:pt x="0" y="0"/>
                    </a:moveTo>
                    <a:lnTo>
                      <a:pt x="44" y="16"/>
                    </a:lnTo>
                    <a:lnTo>
                      <a:pt x="87" y="33"/>
                    </a:lnTo>
                    <a:lnTo>
                      <a:pt x="131" y="49"/>
                    </a:lnTo>
                    <a:lnTo>
                      <a:pt x="175" y="65"/>
                    </a:lnTo>
                    <a:lnTo>
                      <a:pt x="218" y="82"/>
                    </a:lnTo>
                    <a:lnTo>
                      <a:pt x="262" y="98"/>
                    </a:lnTo>
                    <a:lnTo>
                      <a:pt x="305" y="114"/>
                    </a:lnTo>
                    <a:lnTo>
                      <a:pt x="349" y="131"/>
                    </a:lnTo>
                  </a:path>
                </a:pathLst>
              </a:custGeom>
              <a:noFill/>
              <a:ln w="412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31" name="Oval 29"/>
              <p:cNvSpPr>
                <a:spLocks noChangeArrowheads="1"/>
              </p:cNvSpPr>
              <p:nvPr/>
            </p:nvSpPr>
            <p:spPr bwMode="auto">
              <a:xfrm>
                <a:off x="2284" y="1167"/>
                <a:ext cx="76" cy="80"/>
              </a:xfrm>
              <a:prstGeom prst="ellipse">
                <a:avLst/>
              </a:prstGeom>
              <a:solidFill>
                <a:srgbClr val="0000FF"/>
              </a:solidFill>
              <a:ln w="14288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32" name="Oval 30"/>
              <p:cNvSpPr>
                <a:spLocks noChangeArrowheads="1"/>
              </p:cNvSpPr>
              <p:nvPr/>
            </p:nvSpPr>
            <p:spPr bwMode="auto">
              <a:xfrm>
                <a:off x="2658" y="1310"/>
                <a:ext cx="77" cy="81"/>
              </a:xfrm>
              <a:prstGeom prst="ellipse">
                <a:avLst/>
              </a:prstGeom>
              <a:solidFill>
                <a:srgbClr val="0000FF"/>
              </a:solidFill>
              <a:ln w="14288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33" name="Oval 31"/>
              <p:cNvSpPr>
                <a:spLocks noChangeArrowheads="1"/>
              </p:cNvSpPr>
              <p:nvPr/>
            </p:nvSpPr>
            <p:spPr bwMode="auto">
              <a:xfrm>
                <a:off x="3024" y="1463"/>
                <a:ext cx="76" cy="80"/>
              </a:xfrm>
              <a:prstGeom prst="ellipse">
                <a:avLst/>
              </a:prstGeom>
              <a:solidFill>
                <a:srgbClr val="0000FF"/>
              </a:solidFill>
              <a:ln w="14288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34" name="Oval 32"/>
              <p:cNvSpPr>
                <a:spLocks noChangeArrowheads="1"/>
              </p:cNvSpPr>
              <p:nvPr/>
            </p:nvSpPr>
            <p:spPr bwMode="auto">
              <a:xfrm>
                <a:off x="3398" y="1606"/>
                <a:ext cx="77" cy="81"/>
              </a:xfrm>
              <a:prstGeom prst="ellipse">
                <a:avLst/>
              </a:prstGeom>
              <a:solidFill>
                <a:srgbClr val="0000FF"/>
              </a:solidFill>
              <a:ln w="14288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35" name="Oval 33"/>
              <p:cNvSpPr>
                <a:spLocks noChangeArrowheads="1"/>
              </p:cNvSpPr>
              <p:nvPr/>
            </p:nvSpPr>
            <p:spPr bwMode="auto">
              <a:xfrm>
                <a:off x="3772" y="1749"/>
                <a:ext cx="77" cy="81"/>
              </a:xfrm>
              <a:prstGeom prst="ellipse">
                <a:avLst/>
              </a:prstGeom>
              <a:solidFill>
                <a:srgbClr val="0000FF"/>
              </a:solidFill>
              <a:ln w="14288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36" name="Oval 34"/>
              <p:cNvSpPr>
                <a:spLocks noChangeArrowheads="1"/>
              </p:cNvSpPr>
              <p:nvPr/>
            </p:nvSpPr>
            <p:spPr bwMode="auto">
              <a:xfrm>
                <a:off x="4138" y="1902"/>
                <a:ext cx="77" cy="81"/>
              </a:xfrm>
              <a:prstGeom prst="ellipse">
                <a:avLst/>
              </a:prstGeom>
              <a:solidFill>
                <a:srgbClr val="0000FF"/>
              </a:solidFill>
              <a:ln w="14288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37" name="Oval 35"/>
              <p:cNvSpPr>
                <a:spLocks noChangeArrowheads="1"/>
              </p:cNvSpPr>
              <p:nvPr/>
            </p:nvSpPr>
            <p:spPr bwMode="auto">
              <a:xfrm>
                <a:off x="4513" y="2045"/>
                <a:ext cx="76" cy="81"/>
              </a:xfrm>
              <a:prstGeom prst="ellipse">
                <a:avLst/>
              </a:prstGeom>
              <a:solidFill>
                <a:srgbClr val="0000FF"/>
              </a:solidFill>
              <a:ln w="14288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38" name="Oval 36"/>
              <p:cNvSpPr>
                <a:spLocks noChangeArrowheads="1"/>
              </p:cNvSpPr>
              <p:nvPr/>
            </p:nvSpPr>
            <p:spPr bwMode="auto">
              <a:xfrm>
                <a:off x="4878" y="2189"/>
                <a:ext cx="77" cy="81"/>
              </a:xfrm>
              <a:prstGeom prst="ellipse">
                <a:avLst/>
              </a:prstGeom>
              <a:solidFill>
                <a:srgbClr val="0000FF"/>
              </a:solidFill>
              <a:ln w="14288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39" name="Oval 37"/>
              <p:cNvSpPr>
                <a:spLocks noChangeArrowheads="1"/>
              </p:cNvSpPr>
              <p:nvPr/>
            </p:nvSpPr>
            <p:spPr bwMode="auto">
              <a:xfrm>
                <a:off x="5253" y="2341"/>
                <a:ext cx="76" cy="81"/>
              </a:xfrm>
              <a:prstGeom prst="ellipse">
                <a:avLst/>
              </a:prstGeom>
              <a:solidFill>
                <a:srgbClr val="0000FF"/>
              </a:solidFill>
              <a:ln w="14288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4429" name="Rectangle 71"/>
            <p:cNvSpPr>
              <a:spLocks noChangeArrowheads="1"/>
            </p:cNvSpPr>
            <p:nvPr/>
          </p:nvSpPr>
          <p:spPr bwMode="auto">
            <a:xfrm>
              <a:off x="3573" y="1354"/>
              <a:ext cx="1739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500">
                  <a:latin typeface="Arial"/>
                  <a:cs typeface="Arial"/>
                </a:rPr>
                <a:t>Demand curve</a:t>
              </a:r>
              <a:r>
                <a:rPr lang="en-US" sz="2500" b="1" i="1">
                  <a:latin typeface="Arial"/>
                  <a:cs typeface="Arial"/>
                </a:rPr>
                <a:t> </a:t>
              </a:r>
              <a:r>
                <a:rPr lang="en-US" sz="2500">
                  <a:latin typeface="Arial"/>
                  <a:cs typeface="Arial"/>
                </a:rPr>
                <a:t>(</a:t>
              </a:r>
              <a:r>
                <a:rPr lang="en-US" sz="2500" b="1" i="1">
                  <a:latin typeface="Arial"/>
                  <a:cs typeface="Arial"/>
                </a:rPr>
                <a:t>P</a:t>
              </a:r>
              <a:r>
                <a:rPr lang="en-US" sz="2500">
                  <a:latin typeface="Arial"/>
                  <a:cs typeface="Arial"/>
                </a:rPr>
                <a:t>)</a:t>
              </a:r>
            </a:p>
          </p:txBody>
        </p:sp>
      </p:grpSp>
      <p:grpSp>
        <p:nvGrpSpPr>
          <p:cNvPr id="6" name="Group 78"/>
          <p:cNvGrpSpPr>
            <a:grpSpLocks/>
          </p:cNvGrpSpPr>
          <p:nvPr/>
        </p:nvGrpSpPr>
        <p:grpSpPr bwMode="auto">
          <a:xfrm>
            <a:off x="1855788" y="1704976"/>
            <a:ext cx="2665412" cy="4587875"/>
            <a:chOff x="2441" y="946"/>
            <a:chExt cx="1751" cy="2890"/>
          </a:xfrm>
        </p:grpSpPr>
        <p:sp>
          <p:nvSpPr>
            <p:cNvPr id="14387" name="Rectangle 79"/>
            <p:cNvSpPr>
              <a:spLocks noChangeArrowheads="1"/>
            </p:cNvSpPr>
            <p:nvPr/>
          </p:nvSpPr>
          <p:spPr bwMode="auto">
            <a:xfrm>
              <a:off x="2914" y="3474"/>
              <a:ext cx="683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1.50</a:t>
              </a:r>
            </a:p>
          </p:txBody>
        </p:sp>
        <p:sp>
          <p:nvSpPr>
            <p:cNvPr id="14388" name="Rectangle 80"/>
            <p:cNvSpPr>
              <a:spLocks noChangeArrowheads="1"/>
            </p:cNvSpPr>
            <p:nvPr/>
          </p:nvSpPr>
          <p:spPr bwMode="auto">
            <a:xfrm>
              <a:off x="2441" y="3474"/>
              <a:ext cx="473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14389" name="Rectangle 81"/>
            <p:cNvSpPr>
              <a:spLocks noChangeArrowheads="1"/>
            </p:cNvSpPr>
            <p:nvPr/>
          </p:nvSpPr>
          <p:spPr bwMode="auto">
            <a:xfrm>
              <a:off x="2914" y="3114"/>
              <a:ext cx="683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2.00</a:t>
              </a:r>
            </a:p>
          </p:txBody>
        </p:sp>
        <p:sp>
          <p:nvSpPr>
            <p:cNvPr id="14390" name="Rectangle 82"/>
            <p:cNvSpPr>
              <a:spLocks noChangeArrowheads="1"/>
            </p:cNvSpPr>
            <p:nvPr/>
          </p:nvSpPr>
          <p:spPr bwMode="auto">
            <a:xfrm>
              <a:off x="2441" y="3114"/>
              <a:ext cx="473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14391" name="Rectangle 83"/>
            <p:cNvSpPr>
              <a:spLocks noChangeArrowheads="1"/>
            </p:cNvSpPr>
            <p:nvPr/>
          </p:nvSpPr>
          <p:spPr bwMode="auto">
            <a:xfrm>
              <a:off x="2914" y="2753"/>
              <a:ext cx="683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2.50</a:t>
              </a:r>
            </a:p>
          </p:txBody>
        </p:sp>
        <p:sp>
          <p:nvSpPr>
            <p:cNvPr id="14392" name="Rectangle 84"/>
            <p:cNvSpPr>
              <a:spLocks noChangeArrowheads="1"/>
            </p:cNvSpPr>
            <p:nvPr/>
          </p:nvSpPr>
          <p:spPr bwMode="auto">
            <a:xfrm>
              <a:off x="2441" y="2753"/>
              <a:ext cx="473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4393" name="Rectangle 85"/>
            <p:cNvSpPr>
              <a:spLocks noChangeArrowheads="1"/>
            </p:cNvSpPr>
            <p:nvPr/>
          </p:nvSpPr>
          <p:spPr bwMode="auto">
            <a:xfrm>
              <a:off x="2914" y="2390"/>
              <a:ext cx="683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3.00</a:t>
              </a:r>
            </a:p>
          </p:txBody>
        </p:sp>
        <p:sp>
          <p:nvSpPr>
            <p:cNvPr id="14394" name="Rectangle 86"/>
            <p:cNvSpPr>
              <a:spLocks noChangeArrowheads="1"/>
            </p:cNvSpPr>
            <p:nvPr/>
          </p:nvSpPr>
          <p:spPr bwMode="auto">
            <a:xfrm>
              <a:off x="2441" y="2390"/>
              <a:ext cx="473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4395" name="Rectangle 87"/>
            <p:cNvSpPr>
              <a:spLocks noChangeArrowheads="1"/>
            </p:cNvSpPr>
            <p:nvPr/>
          </p:nvSpPr>
          <p:spPr bwMode="auto">
            <a:xfrm>
              <a:off x="2914" y="2029"/>
              <a:ext cx="683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3.50</a:t>
              </a:r>
            </a:p>
          </p:txBody>
        </p:sp>
        <p:sp>
          <p:nvSpPr>
            <p:cNvPr id="14396" name="Rectangle 88"/>
            <p:cNvSpPr>
              <a:spLocks noChangeArrowheads="1"/>
            </p:cNvSpPr>
            <p:nvPr/>
          </p:nvSpPr>
          <p:spPr bwMode="auto">
            <a:xfrm>
              <a:off x="2441" y="2029"/>
              <a:ext cx="473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4397" name="Rectangle 89"/>
            <p:cNvSpPr>
              <a:spLocks noChangeArrowheads="1"/>
            </p:cNvSpPr>
            <p:nvPr/>
          </p:nvSpPr>
          <p:spPr bwMode="auto">
            <a:xfrm>
              <a:off x="2914" y="1669"/>
              <a:ext cx="683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4.00</a:t>
              </a:r>
            </a:p>
          </p:txBody>
        </p:sp>
        <p:sp>
          <p:nvSpPr>
            <p:cNvPr id="14398" name="Rectangle 90"/>
            <p:cNvSpPr>
              <a:spLocks noChangeArrowheads="1"/>
            </p:cNvSpPr>
            <p:nvPr/>
          </p:nvSpPr>
          <p:spPr bwMode="auto">
            <a:xfrm>
              <a:off x="2441" y="1669"/>
              <a:ext cx="473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399" name="Rectangle 91"/>
            <p:cNvSpPr>
              <a:spLocks noChangeArrowheads="1"/>
            </p:cNvSpPr>
            <p:nvPr/>
          </p:nvSpPr>
          <p:spPr bwMode="auto">
            <a:xfrm>
              <a:off x="2914" y="1307"/>
              <a:ext cx="683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$4.50</a:t>
              </a:r>
            </a:p>
          </p:txBody>
        </p:sp>
        <p:sp>
          <p:nvSpPr>
            <p:cNvPr id="14400" name="Rectangle 92"/>
            <p:cNvSpPr>
              <a:spLocks noChangeArrowheads="1"/>
            </p:cNvSpPr>
            <p:nvPr/>
          </p:nvSpPr>
          <p:spPr bwMode="auto">
            <a:xfrm>
              <a:off x="2441" y="1307"/>
              <a:ext cx="473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Ins="182880" anchor="ctr"/>
            <a:lstStyle/>
            <a:p>
              <a:pPr algn="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4401" name="Rectangle 93"/>
            <p:cNvSpPr>
              <a:spLocks noChangeArrowheads="1"/>
            </p:cNvSpPr>
            <p:nvPr/>
          </p:nvSpPr>
          <p:spPr bwMode="auto">
            <a:xfrm>
              <a:off x="3596" y="946"/>
              <a:ext cx="596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 b="1" i="1">
                  <a:latin typeface="Arial"/>
                  <a:cs typeface="Arial"/>
                </a:rPr>
                <a:t>MR</a:t>
              </a:r>
            </a:p>
          </p:txBody>
        </p:sp>
        <p:sp>
          <p:nvSpPr>
            <p:cNvPr id="14402" name="Rectangle 94"/>
            <p:cNvSpPr>
              <a:spLocks noChangeArrowheads="1"/>
            </p:cNvSpPr>
            <p:nvPr/>
          </p:nvSpPr>
          <p:spPr bwMode="auto">
            <a:xfrm>
              <a:off x="2914" y="946"/>
              <a:ext cx="683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 b="1" i="1"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14403" name="Rectangle 95"/>
            <p:cNvSpPr>
              <a:spLocks noChangeArrowheads="1"/>
            </p:cNvSpPr>
            <p:nvPr/>
          </p:nvSpPr>
          <p:spPr bwMode="auto">
            <a:xfrm>
              <a:off x="2441" y="946"/>
              <a:ext cx="473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 b="1" i="1">
                  <a:latin typeface="Arial"/>
                  <a:cs typeface="Arial"/>
                </a:rPr>
                <a:t>Q</a:t>
              </a:r>
            </a:p>
          </p:txBody>
        </p:sp>
        <p:grpSp>
          <p:nvGrpSpPr>
            <p:cNvPr id="7" name="Group 96"/>
            <p:cNvGrpSpPr>
              <a:grpSpLocks/>
            </p:cNvGrpSpPr>
            <p:nvPr/>
          </p:nvGrpSpPr>
          <p:grpSpPr bwMode="auto">
            <a:xfrm>
              <a:off x="2441" y="946"/>
              <a:ext cx="1747" cy="2890"/>
              <a:chOff x="2441" y="946"/>
              <a:chExt cx="3011" cy="2890"/>
            </a:xfrm>
          </p:grpSpPr>
          <p:sp>
            <p:nvSpPr>
              <p:cNvPr id="14418" name="Line 97"/>
              <p:cNvSpPr>
                <a:spLocks noChangeShapeType="1"/>
              </p:cNvSpPr>
              <p:nvPr/>
            </p:nvSpPr>
            <p:spPr bwMode="auto">
              <a:xfrm>
                <a:off x="2441" y="2390"/>
                <a:ext cx="301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grpSp>
            <p:nvGrpSpPr>
              <p:cNvPr id="8" name="Group 98"/>
              <p:cNvGrpSpPr>
                <a:grpSpLocks/>
              </p:cNvGrpSpPr>
              <p:nvPr/>
            </p:nvGrpSpPr>
            <p:grpSpPr bwMode="auto">
              <a:xfrm>
                <a:off x="2441" y="946"/>
                <a:ext cx="3011" cy="2890"/>
                <a:chOff x="2441" y="946"/>
                <a:chExt cx="3011" cy="2890"/>
              </a:xfrm>
            </p:grpSpPr>
            <p:sp>
              <p:nvSpPr>
                <p:cNvPr id="14420" name="Line 99"/>
                <p:cNvSpPr>
                  <a:spLocks noChangeShapeType="1"/>
                </p:cNvSpPr>
                <p:nvPr/>
              </p:nvSpPr>
              <p:spPr bwMode="auto">
                <a:xfrm>
                  <a:off x="2441" y="946"/>
                  <a:ext cx="3011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Arial"/>
                    <a:cs typeface="Arial"/>
                  </a:endParaRPr>
                </a:p>
              </p:txBody>
            </p:sp>
            <p:sp>
              <p:nvSpPr>
                <p:cNvPr id="14421" name="Line 100"/>
                <p:cNvSpPr>
                  <a:spLocks noChangeShapeType="1"/>
                </p:cNvSpPr>
                <p:nvPr/>
              </p:nvSpPr>
              <p:spPr bwMode="auto">
                <a:xfrm>
                  <a:off x="2441" y="1307"/>
                  <a:ext cx="30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Arial"/>
                    <a:cs typeface="Arial"/>
                  </a:endParaRPr>
                </a:p>
              </p:txBody>
            </p:sp>
            <p:sp>
              <p:nvSpPr>
                <p:cNvPr id="14422" name="Line 101"/>
                <p:cNvSpPr>
                  <a:spLocks noChangeShapeType="1"/>
                </p:cNvSpPr>
                <p:nvPr/>
              </p:nvSpPr>
              <p:spPr bwMode="auto">
                <a:xfrm>
                  <a:off x="2441" y="1669"/>
                  <a:ext cx="30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Arial"/>
                    <a:cs typeface="Arial"/>
                  </a:endParaRPr>
                </a:p>
              </p:txBody>
            </p:sp>
            <p:sp>
              <p:nvSpPr>
                <p:cNvPr id="14423" name="Line 102"/>
                <p:cNvSpPr>
                  <a:spLocks noChangeShapeType="1"/>
                </p:cNvSpPr>
                <p:nvPr/>
              </p:nvSpPr>
              <p:spPr bwMode="auto">
                <a:xfrm>
                  <a:off x="2441" y="2029"/>
                  <a:ext cx="30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Arial"/>
                    <a:cs typeface="Arial"/>
                  </a:endParaRPr>
                </a:p>
              </p:txBody>
            </p:sp>
            <p:sp>
              <p:nvSpPr>
                <p:cNvPr id="14424" name="Line 103"/>
                <p:cNvSpPr>
                  <a:spLocks noChangeShapeType="1"/>
                </p:cNvSpPr>
                <p:nvPr/>
              </p:nvSpPr>
              <p:spPr bwMode="auto">
                <a:xfrm>
                  <a:off x="2441" y="2753"/>
                  <a:ext cx="30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Arial"/>
                    <a:cs typeface="Arial"/>
                  </a:endParaRPr>
                </a:p>
              </p:txBody>
            </p:sp>
            <p:sp>
              <p:nvSpPr>
                <p:cNvPr id="14425" name="Line 104"/>
                <p:cNvSpPr>
                  <a:spLocks noChangeShapeType="1"/>
                </p:cNvSpPr>
                <p:nvPr/>
              </p:nvSpPr>
              <p:spPr bwMode="auto">
                <a:xfrm>
                  <a:off x="2441" y="3114"/>
                  <a:ext cx="30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Arial"/>
                    <a:cs typeface="Arial"/>
                  </a:endParaRPr>
                </a:p>
              </p:txBody>
            </p:sp>
            <p:sp>
              <p:nvSpPr>
                <p:cNvPr id="14426" name="Line 105"/>
                <p:cNvSpPr>
                  <a:spLocks noChangeShapeType="1"/>
                </p:cNvSpPr>
                <p:nvPr/>
              </p:nvSpPr>
              <p:spPr bwMode="auto">
                <a:xfrm>
                  <a:off x="2441" y="3474"/>
                  <a:ext cx="30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Arial"/>
                    <a:cs typeface="Arial"/>
                  </a:endParaRPr>
                </a:p>
              </p:txBody>
            </p:sp>
            <p:sp>
              <p:nvSpPr>
                <p:cNvPr id="14427" name="Line 106"/>
                <p:cNvSpPr>
                  <a:spLocks noChangeShapeType="1"/>
                </p:cNvSpPr>
                <p:nvPr/>
              </p:nvSpPr>
              <p:spPr bwMode="auto">
                <a:xfrm>
                  <a:off x="2441" y="3836"/>
                  <a:ext cx="3011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Arial"/>
                    <a:cs typeface="Arial"/>
                  </a:endParaRPr>
                </a:p>
              </p:txBody>
            </p:sp>
          </p:grpSp>
        </p:grpSp>
        <p:sp>
          <p:nvSpPr>
            <p:cNvPr id="14405" name="Line 107"/>
            <p:cNvSpPr>
              <a:spLocks noChangeShapeType="1"/>
            </p:cNvSpPr>
            <p:nvPr/>
          </p:nvSpPr>
          <p:spPr bwMode="auto">
            <a:xfrm>
              <a:off x="2441" y="946"/>
              <a:ext cx="0" cy="289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4406" name="Line 108"/>
            <p:cNvSpPr>
              <a:spLocks noChangeShapeType="1"/>
            </p:cNvSpPr>
            <p:nvPr/>
          </p:nvSpPr>
          <p:spPr bwMode="auto">
            <a:xfrm>
              <a:off x="2914" y="946"/>
              <a:ext cx="0" cy="28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4407" name="Line 109"/>
            <p:cNvSpPr>
              <a:spLocks noChangeShapeType="1"/>
            </p:cNvSpPr>
            <p:nvPr/>
          </p:nvSpPr>
          <p:spPr bwMode="auto">
            <a:xfrm>
              <a:off x="3597" y="946"/>
              <a:ext cx="0" cy="28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4408" name="Line 110"/>
            <p:cNvSpPr>
              <a:spLocks noChangeShapeType="1"/>
            </p:cNvSpPr>
            <p:nvPr/>
          </p:nvSpPr>
          <p:spPr bwMode="auto">
            <a:xfrm>
              <a:off x="4188" y="946"/>
              <a:ext cx="0" cy="289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4409" name="Rectangle 111"/>
            <p:cNvSpPr>
              <a:spLocks noChangeArrowheads="1"/>
            </p:cNvSpPr>
            <p:nvPr/>
          </p:nvSpPr>
          <p:spPr bwMode="auto">
            <a:xfrm>
              <a:off x="3600" y="1312"/>
              <a:ext cx="581" cy="168"/>
            </a:xfrm>
            <a:prstGeom prst="rect">
              <a:avLst/>
            </a:prstGeom>
            <a:pattFill prst="wdUpDiag">
              <a:fgClr>
                <a:srgbClr val="969696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4410" name="Rectangle 112"/>
            <p:cNvSpPr>
              <a:spLocks noChangeArrowheads="1"/>
            </p:cNvSpPr>
            <p:nvPr/>
          </p:nvSpPr>
          <p:spPr bwMode="auto">
            <a:xfrm>
              <a:off x="3601" y="3656"/>
              <a:ext cx="581" cy="171"/>
            </a:xfrm>
            <a:prstGeom prst="rect">
              <a:avLst/>
            </a:prstGeom>
            <a:pattFill prst="wdUpDiag">
              <a:fgClr>
                <a:srgbClr val="969696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grpSp>
          <p:nvGrpSpPr>
            <p:cNvPr id="9" name="Group 113"/>
            <p:cNvGrpSpPr>
              <a:grpSpLocks/>
            </p:cNvGrpSpPr>
            <p:nvPr/>
          </p:nvGrpSpPr>
          <p:grpSpPr bwMode="auto">
            <a:xfrm>
              <a:off x="3597" y="1483"/>
              <a:ext cx="590" cy="2167"/>
              <a:chOff x="4856" y="1484"/>
              <a:chExt cx="590" cy="2167"/>
            </a:xfrm>
          </p:grpSpPr>
          <p:sp>
            <p:nvSpPr>
              <p:cNvPr id="14412" name="Rectangle 114"/>
              <p:cNvSpPr>
                <a:spLocks noChangeArrowheads="1"/>
              </p:cNvSpPr>
              <p:nvPr/>
            </p:nvSpPr>
            <p:spPr bwMode="auto">
              <a:xfrm>
                <a:off x="4856" y="3289"/>
                <a:ext cx="590" cy="36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Ins="182880" anchor="ctr"/>
              <a:lstStyle/>
              <a:p>
                <a:pPr algn="r">
                  <a:lnSpc>
                    <a:spcPct val="105000"/>
                  </a:lnSpc>
                  <a:spcBef>
                    <a:spcPct val="45000"/>
                  </a:spcBef>
                  <a:buClr>
                    <a:srgbClr val="00B85C"/>
                  </a:buClr>
                  <a:buSzPct val="120000"/>
                  <a:buFont typeface="Wingdings" pitchFamily="2" charset="2"/>
                  <a:buNone/>
                </a:pPr>
                <a:r>
                  <a:rPr lang="en-US" sz="2400">
                    <a:latin typeface="Arial"/>
                    <a:cs typeface="Arial"/>
                  </a:rPr>
                  <a:t>–1</a:t>
                </a:r>
              </a:p>
            </p:txBody>
          </p:sp>
          <p:sp>
            <p:nvSpPr>
              <p:cNvPr id="14413" name="Rectangle 115"/>
              <p:cNvSpPr>
                <a:spLocks noChangeArrowheads="1"/>
              </p:cNvSpPr>
              <p:nvPr/>
            </p:nvSpPr>
            <p:spPr bwMode="auto">
              <a:xfrm>
                <a:off x="4856" y="2929"/>
                <a:ext cx="590" cy="3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Ins="182880" anchor="ctr"/>
              <a:lstStyle/>
              <a:p>
                <a:pPr algn="r">
                  <a:lnSpc>
                    <a:spcPct val="105000"/>
                  </a:lnSpc>
                  <a:spcBef>
                    <a:spcPct val="45000"/>
                  </a:spcBef>
                  <a:buClr>
                    <a:srgbClr val="00B85C"/>
                  </a:buClr>
                  <a:buSzPct val="120000"/>
                  <a:buFont typeface="Wingdings" pitchFamily="2" charset="2"/>
                  <a:buNone/>
                </a:pPr>
                <a:r>
                  <a:rPr lang="en-US" sz="240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14414" name="Rectangle 116"/>
              <p:cNvSpPr>
                <a:spLocks noChangeArrowheads="1"/>
              </p:cNvSpPr>
              <p:nvPr/>
            </p:nvSpPr>
            <p:spPr bwMode="auto">
              <a:xfrm>
                <a:off x="4856" y="2568"/>
                <a:ext cx="590" cy="3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Ins="182880" anchor="ctr"/>
              <a:lstStyle/>
              <a:p>
                <a:pPr algn="r">
                  <a:lnSpc>
                    <a:spcPct val="105000"/>
                  </a:lnSpc>
                  <a:spcBef>
                    <a:spcPct val="45000"/>
                  </a:spcBef>
                  <a:buClr>
                    <a:srgbClr val="00B85C"/>
                  </a:buClr>
                  <a:buSzPct val="120000"/>
                  <a:buFont typeface="Wingdings" pitchFamily="2" charset="2"/>
                  <a:buNone/>
                </a:pPr>
                <a:r>
                  <a:rPr lang="en-US" sz="240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4415" name="Rectangle 117"/>
              <p:cNvSpPr>
                <a:spLocks noChangeArrowheads="1"/>
              </p:cNvSpPr>
              <p:nvPr/>
            </p:nvSpPr>
            <p:spPr bwMode="auto">
              <a:xfrm>
                <a:off x="4856" y="2205"/>
                <a:ext cx="590" cy="3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Ins="182880" anchor="ctr"/>
              <a:lstStyle/>
              <a:p>
                <a:pPr algn="r">
                  <a:lnSpc>
                    <a:spcPct val="105000"/>
                  </a:lnSpc>
                  <a:spcBef>
                    <a:spcPct val="45000"/>
                  </a:spcBef>
                  <a:buClr>
                    <a:srgbClr val="00B85C"/>
                  </a:buClr>
                  <a:buSzPct val="120000"/>
                  <a:buFont typeface="Wingdings" pitchFamily="2" charset="2"/>
                  <a:buNone/>
                </a:pPr>
                <a:r>
                  <a:rPr lang="en-US" sz="2400"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4416" name="Rectangle 118"/>
              <p:cNvSpPr>
                <a:spLocks noChangeArrowheads="1"/>
              </p:cNvSpPr>
              <p:nvPr/>
            </p:nvSpPr>
            <p:spPr bwMode="auto">
              <a:xfrm>
                <a:off x="4856" y="1844"/>
                <a:ext cx="590" cy="3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Ins="182880" anchor="ctr"/>
              <a:lstStyle/>
              <a:p>
                <a:pPr algn="r">
                  <a:lnSpc>
                    <a:spcPct val="105000"/>
                  </a:lnSpc>
                  <a:spcBef>
                    <a:spcPct val="45000"/>
                  </a:spcBef>
                  <a:buClr>
                    <a:srgbClr val="00B85C"/>
                  </a:buClr>
                  <a:buSzPct val="120000"/>
                  <a:buFont typeface="Wingdings" pitchFamily="2" charset="2"/>
                  <a:buNone/>
                </a:pPr>
                <a:r>
                  <a:rPr lang="en-US" sz="2400">
                    <a:latin typeface="Arial"/>
                    <a:cs typeface="Arial"/>
                  </a:rPr>
                  <a:t>3</a:t>
                </a:r>
              </a:p>
            </p:txBody>
          </p:sp>
          <p:sp>
            <p:nvSpPr>
              <p:cNvPr id="14417" name="Rectangle 119"/>
              <p:cNvSpPr>
                <a:spLocks noChangeArrowheads="1"/>
              </p:cNvSpPr>
              <p:nvPr/>
            </p:nvSpPr>
            <p:spPr bwMode="auto">
              <a:xfrm>
                <a:off x="4856" y="1484"/>
                <a:ext cx="590" cy="3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Ins="182880" anchor="ctr"/>
              <a:lstStyle/>
              <a:p>
                <a:pPr algn="r">
                  <a:lnSpc>
                    <a:spcPct val="105000"/>
                  </a:lnSpc>
                  <a:spcBef>
                    <a:spcPct val="45000"/>
                  </a:spcBef>
                  <a:buClr>
                    <a:srgbClr val="00B85C"/>
                  </a:buClr>
                  <a:buSzPct val="120000"/>
                  <a:buFont typeface="Wingdings" pitchFamily="2" charset="2"/>
                  <a:buNone/>
                </a:pPr>
                <a:r>
                  <a:rPr lang="en-US" sz="2400">
                    <a:latin typeface="Arial"/>
                    <a:cs typeface="Arial"/>
                  </a:rPr>
                  <a:t>$4</a:t>
                </a:r>
              </a:p>
            </p:txBody>
          </p:sp>
        </p:grpSp>
      </p:grpSp>
      <p:sp>
        <p:nvSpPr>
          <p:cNvPr id="120952" name="Rectangle 120"/>
          <p:cNvSpPr>
            <a:spLocks noChangeArrowheads="1"/>
          </p:cNvSpPr>
          <p:nvPr/>
        </p:nvSpPr>
        <p:spPr bwMode="auto">
          <a:xfrm>
            <a:off x="2578100" y="1727200"/>
            <a:ext cx="1016000" cy="45593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20953" name="Rectangle 121"/>
          <p:cNvSpPr>
            <a:spLocks noChangeArrowheads="1"/>
          </p:cNvSpPr>
          <p:nvPr/>
        </p:nvSpPr>
        <p:spPr bwMode="auto">
          <a:xfrm>
            <a:off x="3594100" y="1727200"/>
            <a:ext cx="901700" cy="45593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94192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0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0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52" grpId="0" animBg="1"/>
      <p:bldP spid="120952" grpId="1" animBg="1"/>
      <p:bldP spid="120953" grpId="0" animBg="1"/>
      <p:bldP spid="12095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E" altLang="en-US" dirty="0" smtClean="0"/>
              <a:t>Microeconomics</a:t>
            </a:r>
            <a:endParaRPr lang="en-GB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E" altLang="en-US" dirty="0" smtClean="0"/>
              <a:t>Lecture 5 - </a:t>
            </a:r>
          </a:p>
          <a:p>
            <a:pPr eaLnBrk="1" hangingPunct="1">
              <a:defRPr/>
            </a:pPr>
            <a:r>
              <a:rPr lang="en-IE" altLang="en-US" dirty="0" smtClean="0"/>
              <a:t>Market Structure</a:t>
            </a:r>
            <a:endParaRPr lang="en-GB" altLang="en-US" dirty="0" smtClea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13174"/>
            <a:ext cx="1981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30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Profit-Maximization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Like a competitive firm, a monopolist maximizes profit by producing the quantity where </a:t>
            </a:r>
            <a:r>
              <a:rPr lang="en-US" b="1" i="1" smtClean="0"/>
              <a:t>MR</a:t>
            </a:r>
            <a:r>
              <a:rPr lang="en-US" smtClean="0"/>
              <a:t> = </a:t>
            </a:r>
            <a:r>
              <a:rPr lang="en-US" b="1" i="1" smtClean="0"/>
              <a:t>MC</a:t>
            </a:r>
            <a:r>
              <a:rPr lang="en-US" smtClean="0"/>
              <a:t>. </a:t>
            </a:r>
          </a:p>
          <a:p>
            <a:pPr eaLnBrk="1" hangingPunct="1"/>
            <a:r>
              <a:rPr lang="en-US" smtClean="0"/>
              <a:t>Once the monopolist identifies this quantity, </a:t>
            </a:r>
            <a:br>
              <a:rPr lang="en-US" smtClean="0"/>
            </a:br>
            <a:r>
              <a:rPr lang="en-US" smtClean="0"/>
              <a:t>it sets the highest price consumers are willing to pay for that quantity. </a:t>
            </a:r>
          </a:p>
          <a:p>
            <a:pPr eaLnBrk="1" hangingPunct="1"/>
            <a:r>
              <a:rPr lang="en-US" smtClean="0"/>
              <a:t>It finds this price from the </a:t>
            </a:r>
            <a:r>
              <a:rPr lang="en-US" b="1" i="1" smtClean="0"/>
              <a:t>D</a:t>
            </a:r>
            <a:r>
              <a:rPr lang="en-US" smtClean="0"/>
              <a:t> curve.  </a:t>
            </a:r>
          </a:p>
        </p:txBody>
      </p:sp>
    </p:spTree>
    <p:extLst>
      <p:ext uri="{BB962C8B-B14F-4D97-AF65-F5344CB8AC3E}">
        <p14:creationId xmlns:p14="http://schemas.microsoft.com/office/powerpoint/2010/main" val="125254218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build="p" bldLvl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Profit-Maximization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46921" y="2717801"/>
            <a:ext cx="4123529" cy="3408362"/>
          </a:xfrm>
        </p:spPr>
        <p:txBody>
          <a:bodyPr/>
          <a:lstStyle/>
          <a:p>
            <a:pPr marL="404813" indent="-404813" eaLnBrk="1" hangingPunct="1">
              <a:spcBef>
                <a:spcPct val="60000"/>
              </a:spcBef>
              <a:buNone/>
            </a:pPr>
            <a:r>
              <a:rPr lang="en-US" sz="2500" b="1" dirty="0" smtClean="0">
                <a:solidFill>
                  <a:srgbClr val="339966"/>
                </a:solidFill>
              </a:rPr>
              <a:t>1.	</a:t>
            </a:r>
            <a:r>
              <a:rPr lang="en-US" sz="2600" dirty="0" smtClean="0"/>
              <a:t>The </a:t>
            </a:r>
            <a:r>
              <a:rPr lang="en-US" sz="2600" dirty="0"/>
              <a:t>profit-maximizing </a:t>
            </a:r>
            <a:r>
              <a:rPr lang="en-US" sz="2600" b="1" i="1" dirty="0"/>
              <a:t>Q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/>
              <a:t>is where </a:t>
            </a:r>
            <a:r>
              <a:rPr lang="en-US" sz="2600" i="1" dirty="0" smtClean="0"/>
              <a:t>MR</a:t>
            </a:r>
            <a:r>
              <a:rPr lang="en-US" sz="2600" dirty="0" smtClean="0"/>
              <a:t> </a:t>
            </a:r>
            <a:r>
              <a:rPr lang="en-US" sz="2600" dirty="0"/>
              <a:t>= </a:t>
            </a:r>
            <a:r>
              <a:rPr lang="en-US" sz="2600" i="1" dirty="0" smtClean="0"/>
              <a:t>MC</a:t>
            </a:r>
            <a:endParaRPr lang="en-US" sz="2600" dirty="0"/>
          </a:p>
          <a:p>
            <a:pPr marL="404813" indent="-404813" eaLnBrk="1" hangingPunct="1">
              <a:spcBef>
                <a:spcPct val="60000"/>
              </a:spcBef>
              <a:buNone/>
            </a:pPr>
            <a:r>
              <a:rPr lang="en-US" sz="2500" b="1" dirty="0" smtClean="0">
                <a:solidFill>
                  <a:srgbClr val="339966"/>
                </a:solidFill>
              </a:rPr>
              <a:t>2</a:t>
            </a:r>
            <a:r>
              <a:rPr lang="en-US" sz="2500" b="1" dirty="0">
                <a:solidFill>
                  <a:srgbClr val="339966"/>
                </a:solidFill>
              </a:rPr>
              <a:t>.	</a:t>
            </a:r>
            <a:r>
              <a:rPr lang="en-US" sz="2600" dirty="0"/>
              <a:t>Find </a:t>
            </a:r>
            <a:r>
              <a:rPr lang="en-US" sz="2600" b="1" i="1" dirty="0"/>
              <a:t>P</a:t>
            </a:r>
            <a:r>
              <a:rPr lang="en-US" sz="2600" dirty="0"/>
              <a:t> </a:t>
            </a:r>
            <a:r>
              <a:rPr lang="en-US" sz="2600" baseline="-25000" dirty="0"/>
              <a:t>m</a:t>
            </a:r>
            <a:r>
              <a:rPr lang="en-US" sz="2600" dirty="0" smtClean="0"/>
              <a:t> </a:t>
            </a:r>
            <a:r>
              <a:rPr lang="en-US" sz="2600" dirty="0"/>
              <a:t>from </a:t>
            </a:r>
            <a:r>
              <a:rPr lang="en-US" sz="2600" dirty="0" smtClean="0"/>
              <a:t>the </a:t>
            </a:r>
            <a:r>
              <a:rPr lang="en-US" sz="2600" dirty="0"/>
              <a:t>demand curve at </a:t>
            </a:r>
            <a:r>
              <a:rPr lang="en-US" sz="2600" dirty="0" smtClean="0"/>
              <a:t>this </a:t>
            </a:r>
            <a:r>
              <a:rPr lang="en-US" sz="2600" b="1" i="1" dirty="0" smtClean="0"/>
              <a:t>Q</a:t>
            </a:r>
            <a:r>
              <a:rPr lang="en-US" sz="2600" b="1" i="1" baseline="-25000" dirty="0" smtClean="0"/>
              <a:t>m</a:t>
            </a:r>
            <a:endParaRPr lang="en-US" sz="2600" dirty="0"/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4719639" y="1465264"/>
            <a:ext cx="5451475" cy="4183063"/>
            <a:chOff x="1579" y="1014"/>
            <a:chExt cx="3434" cy="263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591" y="1080"/>
              <a:ext cx="2262" cy="2284"/>
              <a:chOff x="1489" y="785"/>
              <a:chExt cx="3650" cy="2492"/>
            </a:xfrm>
          </p:grpSpPr>
          <p:sp>
            <p:nvSpPr>
              <p:cNvPr id="17440" name="Line 5"/>
              <p:cNvSpPr>
                <a:spLocks noChangeShapeType="1"/>
              </p:cNvSpPr>
              <p:nvPr/>
            </p:nvSpPr>
            <p:spPr bwMode="auto">
              <a:xfrm>
                <a:off x="1489" y="785"/>
                <a:ext cx="0" cy="24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7441" name="Line 6"/>
              <p:cNvSpPr>
                <a:spLocks noChangeShapeType="1"/>
              </p:cNvSpPr>
              <p:nvPr/>
            </p:nvSpPr>
            <p:spPr bwMode="auto">
              <a:xfrm>
                <a:off x="1489" y="3277"/>
                <a:ext cx="36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7438" name="Text Box 7"/>
            <p:cNvSpPr txBox="1">
              <a:spLocks noChangeArrowheads="1"/>
            </p:cNvSpPr>
            <p:nvPr/>
          </p:nvSpPr>
          <p:spPr bwMode="auto">
            <a:xfrm>
              <a:off x="4232" y="3416"/>
              <a:ext cx="78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400">
                  <a:latin typeface="Arial"/>
                  <a:cs typeface="Arial"/>
                </a:rPr>
                <a:t>Quantity</a:t>
              </a:r>
            </a:p>
          </p:txBody>
        </p:sp>
        <p:sp>
          <p:nvSpPr>
            <p:cNvPr id="17439" name="Text Box 8"/>
            <p:cNvSpPr txBox="1">
              <a:spLocks noChangeArrowheads="1"/>
            </p:cNvSpPr>
            <p:nvPr/>
          </p:nvSpPr>
          <p:spPr bwMode="auto">
            <a:xfrm>
              <a:off x="1579" y="1014"/>
              <a:ext cx="1001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400" dirty="0">
                  <a:latin typeface="Arial"/>
                  <a:cs typeface="Arial"/>
                </a:rPr>
                <a:t>Costs &amp;</a:t>
              </a:r>
              <a:r>
                <a:rPr lang="en-US" sz="2400" dirty="0" smtClean="0">
                  <a:latin typeface="Arial"/>
                  <a:cs typeface="Arial"/>
                </a:rPr>
                <a:t> </a:t>
              </a:r>
              <a:r>
                <a:rPr lang="en-US" sz="2400" dirty="0">
                  <a:latin typeface="Arial"/>
                  <a:cs typeface="Arial"/>
                </a:rPr>
                <a:t>Revenue</a:t>
              </a:r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334126" y="1922464"/>
            <a:ext cx="2600325" cy="3028949"/>
            <a:chOff x="2596" y="1302"/>
            <a:chExt cx="1638" cy="1908"/>
          </a:xfrm>
        </p:grpSpPr>
        <p:sp>
          <p:nvSpPr>
            <p:cNvPr id="17435" name="Line 14"/>
            <p:cNvSpPr>
              <a:spLocks noChangeShapeType="1"/>
            </p:cNvSpPr>
            <p:nvPr/>
          </p:nvSpPr>
          <p:spPr bwMode="auto">
            <a:xfrm>
              <a:off x="2596" y="1302"/>
              <a:ext cx="1299" cy="170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7436" name="Text Box 22"/>
            <p:cNvSpPr txBox="1">
              <a:spLocks noChangeArrowheads="1"/>
            </p:cNvSpPr>
            <p:nvPr/>
          </p:nvSpPr>
          <p:spPr bwMode="auto">
            <a:xfrm>
              <a:off x="3860" y="2977"/>
              <a:ext cx="3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MR</a:t>
              </a: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6323014" y="1906589"/>
            <a:ext cx="3595687" cy="2462213"/>
            <a:chOff x="2589" y="1292"/>
            <a:chExt cx="2265" cy="1551"/>
          </a:xfrm>
        </p:grpSpPr>
        <p:sp>
          <p:nvSpPr>
            <p:cNvPr id="17433" name="Line 18"/>
            <p:cNvSpPr>
              <a:spLocks noChangeShapeType="1"/>
            </p:cNvSpPr>
            <p:nvPr/>
          </p:nvSpPr>
          <p:spPr bwMode="auto">
            <a:xfrm>
              <a:off x="2589" y="1292"/>
              <a:ext cx="2055" cy="1368"/>
            </a:xfrm>
            <a:prstGeom prst="line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7434" name="Text Box 19"/>
            <p:cNvSpPr txBox="1">
              <a:spLocks noChangeArrowheads="1"/>
            </p:cNvSpPr>
            <p:nvPr/>
          </p:nvSpPr>
          <p:spPr bwMode="auto">
            <a:xfrm>
              <a:off x="4580" y="2610"/>
              <a:ext cx="2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6638926" y="1865313"/>
            <a:ext cx="2722563" cy="3014662"/>
            <a:chOff x="2788" y="1266"/>
            <a:chExt cx="1715" cy="1899"/>
          </a:xfrm>
        </p:grpSpPr>
        <p:sp>
          <p:nvSpPr>
            <p:cNvPr id="17431" name="Line 23"/>
            <p:cNvSpPr>
              <a:spLocks noChangeShapeType="1"/>
            </p:cNvSpPr>
            <p:nvPr/>
          </p:nvSpPr>
          <p:spPr bwMode="auto">
            <a:xfrm flipV="1">
              <a:off x="2788" y="1479"/>
              <a:ext cx="1409" cy="168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7432" name="Text Box 24"/>
            <p:cNvSpPr txBox="1">
              <a:spLocks noChangeArrowheads="1"/>
            </p:cNvSpPr>
            <p:nvPr/>
          </p:nvSpPr>
          <p:spPr bwMode="auto">
            <a:xfrm>
              <a:off x="4129" y="1266"/>
              <a:ext cx="3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MC</a:t>
              </a:r>
            </a:p>
          </p:txBody>
        </p: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5948363" y="5646734"/>
            <a:ext cx="3492499" cy="676274"/>
            <a:chOff x="2787" y="3557"/>
            <a:chExt cx="2200" cy="426"/>
          </a:xfrm>
        </p:grpSpPr>
        <p:sp>
          <p:nvSpPr>
            <p:cNvPr id="17429" name="Rectangle 48"/>
            <p:cNvSpPr>
              <a:spLocks noChangeArrowheads="1"/>
            </p:cNvSpPr>
            <p:nvPr/>
          </p:nvSpPr>
          <p:spPr bwMode="auto">
            <a:xfrm>
              <a:off x="2787" y="3692"/>
              <a:ext cx="220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latin typeface="Arial"/>
                  <a:cs typeface="Arial"/>
                </a:rPr>
                <a:t>Profit-maximizing output</a:t>
              </a:r>
            </a:p>
          </p:txBody>
        </p:sp>
        <p:sp>
          <p:nvSpPr>
            <p:cNvPr id="17430" name="AutoShape 49"/>
            <p:cNvSpPr>
              <a:spLocks/>
            </p:cNvSpPr>
            <p:nvPr/>
          </p:nvSpPr>
          <p:spPr bwMode="auto">
            <a:xfrm rot="5400000">
              <a:off x="3767" y="2622"/>
              <a:ext cx="228" cy="2097"/>
            </a:xfrm>
            <a:prstGeom prst="leftBrace">
              <a:avLst>
                <a:gd name="adj1" fmla="val 58378"/>
                <a:gd name="adj2" fmla="val 50000"/>
              </a:avLst>
            </a:prstGeom>
            <a:noFill/>
            <a:ln w="12700">
              <a:solidFill>
                <a:srgbClr val="0066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5624514" y="2552701"/>
            <a:ext cx="2103437" cy="1127125"/>
            <a:chOff x="2583" y="1608"/>
            <a:chExt cx="1325" cy="710"/>
          </a:xfrm>
        </p:grpSpPr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3024" y="1756"/>
              <a:ext cx="840" cy="562"/>
              <a:chOff x="357" y="2450"/>
              <a:chExt cx="795" cy="646"/>
            </a:xfrm>
          </p:grpSpPr>
          <p:sp>
            <p:nvSpPr>
              <p:cNvPr id="17427" name="Line 37"/>
              <p:cNvSpPr>
                <a:spLocks noChangeShapeType="1"/>
              </p:cNvSpPr>
              <p:nvPr/>
            </p:nvSpPr>
            <p:spPr bwMode="auto">
              <a:xfrm>
                <a:off x="357" y="2450"/>
                <a:ext cx="795" cy="0"/>
              </a:xfrm>
              <a:prstGeom prst="line">
                <a:avLst/>
              </a:prstGeom>
              <a:noFill/>
              <a:ln w="9525">
                <a:solidFill>
                  <a:srgbClr val="777777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7428" name="Line 38"/>
              <p:cNvSpPr>
                <a:spLocks noChangeShapeType="1"/>
              </p:cNvSpPr>
              <p:nvPr/>
            </p:nvSpPr>
            <p:spPr bwMode="auto">
              <a:xfrm>
                <a:off x="1152" y="2451"/>
                <a:ext cx="0" cy="645"/>
              </a:xfrm>
              <a:prstGeom prst="line">
                <a:avLst/>
              </a:prstGeom>
              <a:noFill/>
              <a:ln w="9525">
                <a:solidFill>
                  <a:srgbClr val="777777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7425" name="Oval 35"/>
            <p:cNvSpPr>
              <a:spLocks noChangeAspect="1" noChangeArrowheads="1"/>
            </p:cNvSpPr>
            <p:nvPr/>
          </p:nvSpPr>
          <p:spPr bwMode="auto">
            <a:xfrm>
              <a:off x="3822" y="1712"/>
              <a:ext cx="86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7426" name="Text Box 45"/>
            <p:cNvSpPr txBox="1">
              <a:spLocks noChangeArrowheads="1"/>
            </p:cNvSpPr>
            <p:nvPr/>
          </p:nvSpPr>
          <p:spPr bwMode="auto">
            <a:xfrm>
              <a:off x="2583" y="1608"/>
              <a:ext cx="416" cy="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500" b="1" i="1" dirty="0" smtClean="0">
                  <a:latin typeface="Arial"/>
                  <a:cs typeface="Arial"/>
                </a:rPr>
                <a:t>P</a:t>
              </a:r>
              <a:r>
                <a:rPr lang="en-US" sz="2500" b="1" i="1" baseline="-25000" dirty="0" smtClean="0">
                  <a:latin typeface="Arial"/>
                  <a:cs typeface="Arial"/>
                </a:rPr>
                <a:t>m</a:t>
              </a:r>
              <a:endParaRPr lang="en-US" sz="2500" b="1" i="1" dirty="0">
                <a:latin typeface="Arial"/>
                <a:cs typeface="Arial"/>
              </a:endParaRPr>
            </a:p>
          </p:txBody>
        </p:sp>
      </p:grpSp>
      <p:grpSp>
        <p:nvGrpSpPr>
          <p:cNvPr id="10" name="Group 47"/>
          <p:cNvGrpSpPr>
            <a:grpSpLocks/>
          </p:cNvGrpSpPr>
          <p:nvPr/>
        </p:nvGrpSpPr>
        <p:grpSpPr bwMode="auto">
          <a:xfrm>
            <a:off x="7399342" y="3598863"/>
            <a:ext cx="941388" cy="2070100"/>
            <a:chOff x="3701" y="2267"/>
            <a:chExt cx="593" cy="1304"/>
          </a:xfrm>
        </p:grpSpPr>
        <p:sp>
          <p:nvSpPr>
            <p:cNvPr id="17421" name="Line 32"/>
            <p:cNvSpPr>
              <a:spLocks noChangeShapeType="1"/>
            </p:cNvSpPr>
            <p:nvPr/>
          </p:nvSpPr>
          <p:spPr bwMode="auto">
            <a:xfrm>
              <a:off x="3865" y="2310"/>
              <a:ext cx="0" cy="964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7422" name="Oval 33"/>
            <p:cNvSpPr>
              <a:spLocks noChangeAspect="1" noChangeArrowheads="1"/>
            </p:cNvSpPr>
            <p:nvPr/>
          </p:nvSpPr>
          <p:spPr bwMode="auto">
            <a:xfrm>
              <a:off x="3822" y="2267"/>
              <a:ext cx="86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7423" name="Text Box 34"/>
            <p:cNvSpPr txBox="1">
              <a:spLocks noChangeArrowheads="1"/>
            </p:cNvSpPr>
            <p:nvPr/>
          </p:nvSpPr>
          <p:spPr bwMode="auto">
            <a:xfrm>
              <a:off x="3701" y="3273"/>
              <a:ext cx="593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500" b="1" i="1" dirty="0" smtClean="0">
                  <a:latin typeface="Arial"/>
                  <a:cs typeface="Arial"/>
                </a:rPr>
                <a:t>Q</a:t>
              </a:r>
              <a:r>
                <a:rPr lang="en-US" sz="2500" b="1" i="1" baseline="-25000" dirty="0" smtClean="0">
                  <a:latin typeface="Arial"/>
                  <a:cs typeface="Arial"/>
                </a:rPr>
                <a:t>m</a:t>
              </a:r>
              <a:endParaRPr lang="en-US" sz="2500" b="1" i="1" baseline="-250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62432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 bldLvl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6327776" y="2790825"/>
            <a:ext cx="1325563" cy="50958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24600" y="2787651"/>
            <a:ext cx="1333500" cy="892175"/>
            <a:chOff x="357" y="2450"/>
            <a:chExt cx="795" cy="646"/>
          </a:xfrm>
        </p:grpSpPr>
        <p:sp>
          <p:nvSpPr>
            <p:cNvPr id="18468" name="Line 4"/>
            <p:cNvSpPr>
              <a:spLocks noChangeShapeType="1"/>
            </p:cNvSpPr>
            <p:nvPr/>
          </p:nvSpPr>
          <p:spPr bwMode="auto">
            <a:xfrm>
              <a:off x="357" y="2450"/>
              <a:ext cx="795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8469" name="Line 5"/>
            <p:cNvSpPr>
              <a:spLocks noChangeShapeType="1"/>
            </p:cNvSpPr>
            <p:nvPr/>
          </p:nvSpPr>
          <p:spPr bwMode="auto">
            <a:xfrm>
              <a:off x="1152" y="2451"/>
              <a:ext cx="0" cy="645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18438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Monopolist’s Profit</a:t>
            </a:r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968375" y="2849564"/>
            <a:ext cx="4108450" cy="2527300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US" sz="2600" dirty="0"/>
              <a:t>As with a competitive firm, </a:t>
            </a:r>
            <a:br>
              <a:rPr lang="en-US" sz="2600" dirty="0"/>
            </a:br>
            <a:r>
              <a:rPr lang="en-US" sz="2600" dirty="0"/>
              <a:t>the monopolist’s </a:t>
            </a:r>
            <a:r>
              <a:rPr lang="en-US" sz="2600" dirty="0" smtClean="0"/>
              <a:t>profit equals </a:t>
            </a:r>
            <a:r>
              <a:rPr lang="en-US" sz="2600" dirty="0"/>
              <a:t>(</a:t>
            </a:r>
            <a:r>
              <a:rPr lang="en-US" sz="2600" b="1" i="1" dirty="0"/>
              <a:t>P</a:t>
            </a:r>
            <a:r>
              <a:rPr lang="en-US" sz="2600" dirty="0"/>
              <a:t> – </a:t>
            </a:r>
            <a:r>
              <a:rPr lang="en-US" sz="2600" b="1" i="1" dirty="0"/>
              <a:t>ATC</a:t>
            </a:r>
            <a:r>
              <a:rPr lang="en-US" sz="2600" dirty="0"/>
              <a:t>) x </a:t>
            </a:r>
            <a:r>
              <a:rPr lang="en-US" sz="2600" b="1" i="1" dirty="0"/>
              <a:t>Q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19639" y="1465264"/>
            <a:ext cx="5451475" cy="4183063"/>
            <a:chOff x="1579" y="1014"/>
            <a:chExt cx="3434" cy="2635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2591" y="1080"/>
              <a:ext cx="2262" cy="2284"/>
              <a:chOff x="1489" y="785"/>
              <a:chExt cx="3650" cy="2492"/>
            </a:xfrm>
          </p:grpSpPr>
          <p:sp>
            <p:nvSpPr>
              <p:cNvPr id="18466" name="Line 10"/>
              <p:cNvSpPr>
                <a:spLocks noChangeShapeType="1"/>
              </p:cNvSpPr>
              <p:nvPr/>
            </p:nvSpPr>
            <p:spPr bwMode="auto">
              <a:xfrm>
                <a:off x="1489" y="785"/>
                <a:ext cx="0" cy="24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8467" name="Line 11"/>
              <p:cNvSpPr>
                <a:spLocks noChangeShapeType="1"/>
              </p:cNvSpPr>
              <p:nvPr/>
            </p:nvSpPr>
            <p:spPr bwMode="auto">
              <a:xfrm>
                <a:off x="1489" y="3277"/>
                <a:ext cx="36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8464" name="Text Box 12"/>
            <p:cNvSpPr txBox="1">
              <a:spLocks noChangeArrowheads="1"/>
            </p:cNvSpPr>
            <p:nvPr/>
          </p:nvSpPr>
          <p:spPr bwMode="auto">
            <a:xfrm>
              <a:off x="4232" y="3416"/>
              <a:ext cx="78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400">
                  <a:latin typeface="Arial"/>
                  <a:cs typeface="Arial"/>
                </a:rPr>
                <a:t>Quantity</a:t>
              </a:r>
            </a:p>
          </p:txBody>
        </p:sp>
        <p:sp>
          <p:nvSpPr>
            <p:cNvPr id="18465" name="Text Box 13"/>
            <p:cNvSpPr txBox="1">
              <a:spLocks noChangeArrowheads="1"/>
            </p:cNvSpPr>
            <p:nvPr/>
          </p:nvSpPr>
          <p:spPr bwMode="auto">
            <a:xfrm>
              <a:off x="1579" y="1014"/>
              <a:ext cx="1001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400">
                  <a:latin typeface="Arial"/>
                  <a:cs typeface="Arial"/>
                </a:rPr>
                <a:t>Costs and Revenue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413501" y="1808163"/>
            <a:ext cx="3179763" cy="1516062"/>
            <a:chOff x="2646" y="1230"/>
            <a:chExt cx="2003" cy="955"/>
          </a:xfrm>
        </p:grpSpPr>
        <p:sp>
          <p:nvSpPr>
            <p:cNvPr id="18461" name="Arc 15"/>
            <p:cNvSpPr>
              <a:spLocks/>
            </p:cNvSpPr>
            <p:nvPr/>
          </p:nvSpPr>
          <p:spPr bwMode="auto">
            <a:xfrm flipH="1" flipV="1">
              <a:off x="2646" y="1230"/>
              <a:ext cx="1537" cy="955"/>
            </a:xfrm>
            <a:custGeom>
              <a:avLst/>
              <a:gdLst>
                <a:gd name="T0" fmla="*/ 0 w 31233"/>
                <a:gd name="T1" fmla="*/ 0 h 21600"/>
                <a:gd name="T2" fmla="*/ 0 w 31233"/>
                <a:gd name="T3" fmla="*/ 0 h 21600"/>
                <a:gd name="T4" fmla="*/ 0 w 31233"/>
                <a:gd name="T5" fmla="*/ 0 h 21600"/>
                <a:gd name="T6" fmla="*/ 0 60000 65536"/>
                <a:gd name="T7" fmla="*/ 0 60000 65536"/>
                <a:gd name="T8" fmla="*/ 0 60000 65536"/>
                <a:gd name="T9" fmla="*/ 0 w 31233"/>
                <a:gd name="T10" fmla="*/ 0 h 21600"/>
                <a:gd name="T11" fmla="*/ 31233 w 3123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233" h="21600" fill="none" extrusionOk="0">
                  <a:moveTo>
                    <a:pt x="-1" y="3618"/>
                  </a:moveTo>
                  <a:cubicBezTo>
                    <a:pt x="3545" y="1259"/>
                    <a:pt x="7709" y="-1"/>
                    <a:pt x="11968" y="0"/>
                  </a:cubicBezTo>
                  <a:cubicBezTo>
                    <a:pt x="20105" y="0"/>
                    <a:pt x="27552" y="4573"/>
                    <a:pt x="31233" y="11831"/>
                  </a:cubicBezTo>
                </a:path>
                <a:path w="31233" h="21600" stroke="0" extrusionOk="0">
                  <a:moveTo>
                    <a:pt x="-1" y="3618"/>
                  </a:moveTo>
                  <a:cubicBezTo>
                    <a:pt x="3545" y="1259"/>
                    <a:pt x="7709" y="-1"/>
                    <a:pt x="11968" y="0"/>
                  </a:cubicBezTo>
                  <a:cubicBezTo>
                    <a:pt x="20105" y="0"/>
                    <a:pt x="27552" y="4573"/>
                    <a:pt x="31233" y="11831"/>
                  </a:cubicBezTo>
                  <a:lnTo>
                    <a:pt x="11968" y="21600"/>
                  </a:lnTo>
                  <a:close/>
                </a:path>
              </a:pathLst>
            </a:custGeom>
            <a:noFill/>
            <a:ln w="3810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8462" name="Text Box 16"/>
            <p:cNvSpPr txBox="1">
              <a:spLocks noChangeArrowheads="1"/>
            </p:cNvSpPr>
            <p:nvPr/>
          </p:nvSpPr>
          <p:spPr bwMode="auto">
            <a:xfrm>
              <a:off x="4184" y="1868"/>
              <a:ext cx="4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ATC</a:t>
              </a: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323014" y="1906589"/>
            <a:ext cx="3595687" cy="2462213"/>
            <a:chOff x="2589" y="1292"/>
            <a:chExt cx="2265" cy="1551"/>
          </a:xfrm>
        </p:grpSpPr>
        <p:sp>
          <p:nvSpPr>
            <p:cNvPr id="18459" name="Line 18"/>
            <p:cNvSpPr>
              <a:spLocks noChangeShapeType="1"/>
            </p:cNvSpPr>
            <p:nvPr/>
          </p:nvSpPr>
          <p:spPr bwMode="auto">
            <a:xfrm>
              <a:off x="2589" y="1292"/>
              <a:ext cx="2055" cy="1368"/>
            </a:xfrm>
            <a:prstGeom prst="line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8460" name="Text Box 19"/>
            <p:cNvSpPr txBox="1">
              <a:spLocks noChangeArrowheads="1"/>
            </p:cNvSpPr>
            <p:nvPr/>
          </p:nvSpPr>
          <p:spPr bwMode="auto">
            <a:xfrm>
              <a:off x="4580" y="2610"/>
              <a:ext cx="2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6334126" y="1922464"/>
            <a:ext cx="2600325" cy="3028949"/>
            <a:chOff x="2596" y="1302"/>
            <a:chExt cx="1638" cy="1908"/>
          </a:xfrm>
        </p:grpSpPr>
        <p:sp>
          <p:nvSpPr>
            <p:cNvPr id="18457" name="Line 21"/>
            <p:cNvSpPr>
              <a:spLocks noChangeShapeType="1"/>
            </p:cNvSpPr>
            <p:nvPr/>
          </p:nvSpPr>
          <p:spPr bwMode="auto">
            <a:xfrm>
              <a:off x="2596" y="1302"/>
              <a:ext cx="1299" cy="170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8458" name="Text Box 22"/>
            <p:cNvSpPr txBox="1">
              <a:spLocks noChangeArrowheads="1"/>
            </p:cNvSpPr>
            <p:nvPr/>
          </p:nvSpPr>
          <p:spPr bwMode="auto">
            <a:xfrm>
              <a:off x="3860" y="2977"/>
              <a:ext cx="3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MR</a:t>
              </a: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6638926" y="1865313"/>
            <a:ext cx="2722563" cy="3014662"/>
            <a:chOff x="2788" y="1266"/>
            <a:chExt cx="1715" cy="1899"/>
          </a:xfrm>
        </p:grpSpPr>
        <p:sp>
          <p:nvSpPr>
            <p:cNvPr id="18455" name="Line 24"/>
            <p:cNvSpPr>
              <a:spLocks noChangeShapeType="1"/>
            </p:cNvSpPr>
            <p:nvPr/>
          </p:nvSpPr>
          <p:spPr bwMode="auto">
            <a:xfrm flipV="1">
              <a:off x="2788" y="1479"/>
              <a:ext cx="1409" cy="168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8456" name="Text Box 25"/>
            <p:cNvSpPr txBox="1">
              <a:spLocks noChangeArrowheads="1"/>
            </p:cNvSpPr>
            <p:nvPr/>
          </p:nvSpPr>
          <p:spPr bwMode="auto">
            <a:xfrm>
              <a:off x="4129" y="1266"/>
              <a:ext cx="3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MC</a:t>
              </a:r>
            </a:p>
          </p:txBody>
        </p:sp>
      </p:grpSp>
      <p:sp>
        <p:nvSpPr>
          <p:cNvPr id="18445" name="Line 26"/>
          <p:cNvSpPr>
            <a:spLocks noChangeShapeType="1"/>
          </p:cNvSpPr>
          <p:nvPr/>
        </p:nvSpPr>
        <p:spPr bwMode="auto">
          <a:xfrm>
            <a:off x="7659688" y="3667125"/>
            <a:ext cx="0" cy="1530350"/>
          </a:xfrm>
          <a:prstGeom prst="line">
            <a:avLst/>
          </a:prstGeom>
          <a:noFill/>
          <a:ln w="9525">
            <a:solidFill>
              <a:srgbClr val="777777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8446" name="Oval 27"/>
          <p:cNvSpPr>
            <a:spLocks noChangeAspect="1" noChangeArrowheads="1"/>
          </p:cNvSpPr>
          <p:nvPr/>
        </p:nvSpPr>
        <p:spPr bwMode="auto">
          <a:xfrm>
            <a:off x="7591426" y="3598864"/>
            <a:ext cx="136525" cy="134937"/>
          </a:xfrm>
          <a:prstGeom prst="ellipse">
            <a:avLst/>
          </a:prstGeom>
          <a:solidFill>
            <a:srgbClr val="000000"/>
          </a:solidFill>
          <a:ln w="9525">
            <a:noFill/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8447" name="Text Box 28"/>
          <p:cNvSpPr txBox="1">
            <a:spLocks noChangeArrowheads="1"/>
          </p:cNvSpPr>
          <p:nvPr/>
        </p:nvSpPr>
        <p:spPr bwMode="auto">
          <a:xfrm>
            <a:off x="7399339" y="5195889"/>
            <a:ext cx="75710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500" b="1" i="1" dirty="0" smtClean="0">
                <a:latin typeface="Arial"/>
                <a:cs typeface="Arial"/>
              </a:rPr>
              <a:t>Q</a:t>
            </a:r>
            <a:r>
              <a:rPr lang="en-US" sz="2500" b="1" i="1" baseline="-25000" dirty="0" smtClean="0">
                <a:latin typeface="Arial"/>
                <a:cs typeface="Arial"/>
              </a:rPr>
              <a:t>m</a:t>
            </a:r>
            <a:endParaRPr lang="en-US" sz="2500" b="1" i="1" baseline="-25000" dirty="0">
              <a:latin typeface="Arial"/>
              <a:cs typeface="Arial"/>
            </a:endParaRPr>
          </a:p>
        </p:txBody>
      </p:sp>
      <p:sp>
        <p:nvSpPr>
          <p:cNvPr id="18448" name="Oval 29"/>
          <p:cNvSpPr>
            <a:spLocks noChangeAspect="1" noChangeArrowheads="1"/>
          </p:cNvSpPr>
          <p:nvPr/>
        </p:nvSpPr>
        <p:spPr bwMode="auto">
          <a:xfrm>
            <a:off x="7591426" y="2717800"/>
            <a:ext cx="136525" cy="134938"/>
          </a:xfrm>
          <a:prstGeom prst="ellipse">
            <a:avLst/>
          </a:prstGeom>
          <a:solidFill>
            <a:srgbClr val="000000"/>
          </a:solidFill>
          <a:ln w="9525">
            <a:noFill/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8449" name="Rectangle 34"/>
          <p:cNvSpPr>
            <a:spLocks noChangeArrowheads="1"/>
          </p:cNvSpPr>
          <p:nvPr/>
        </p:nvSpPr>
        <p:spPr bwMode="auto">
          <a:xfrm>
            <a:off x="5712165" y="2546742"/>
            <a:ext cx="58862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500" b="1" i="1" dirty="0" smtClean="0">
                <a:latin typeface="Arial"/>
                <a:cs typeface="Arial"/>
              </a:rPr>
              <a:t>P</a:t>
            </a:r>
            <a:r>
              <a:rPr lang="en-US" sz="2500" b="1" i="1" baseline="-25000" dirty="0" smtClean="0">
                <a:latin typeface="Arial"/>
                <a:cs typeface="Arial"/>
              </a:rPr>
              <a:t>m</a:t>
            </a:r>
            <a:endParaRPr lang="en-US" sz="2500" b="1" i="1" dirty="0">
              <a:latin typeface="Arial"/>
              <a:cs typeface="Arial"/>
            </a:endParaRPr>
          </a:p>
        </p:txBody>
      </p: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5448300" y="3063876"/>
            <a:ext cx="2279650" cy="473075"/>
            <a:chOff x="2472" y="1930"/>
            <a:chExt cx="1436" cy="298"/>
          </a:xfrm>
        </p:grpSpPr>
        <p:grpSp>
          <p:nvGrpSpPr>
            <p:cNvPr id="10" name="Group 30"/>
            <p:cNvGrpSpPr>
              <a:grpSpLocks/>
            </p:cNvGrpSpPr>
            <p:nvPr/>
          </p:nvGrpSpPr>
          <p:grpSpPr bwMode="auto">
            <a:xfrm>
              <a:off x="3024" y="2036"/>
              <a:ext cx="884" cy="85"/>
              <a:chOff x="2631" y="1952"/>
              <a:chExt cx="884" cy="85"/>
            </a:xfrm>
          </p:grpSpPr>
          <p:sp>
            <p:nvSpPr>
              <p:cNvPr id="18453" name="Line 31"/>
              <p:cNvSpPr>
                <a:spLocks noChangeShapeType="1"/>
              </p:cNvSpPr>
              <p:nvPr/>
            </p:nvSpPr>
            <p:spPr bwMode="auto">
              <a:xfrm>
                <a:off x="2631" y="1996"/>
                <a:ext cx="840" cy="0"/>
              </a:xfrm>
              <a:prstGeom prst="line">
                <a:avLst/>
              </a:prstGeom>
              <a:noFill/>
              <a:ln w="9525">
                <a:solidFill>
                  <a:srgbClr val="777777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8454" name="Oval 32"/>
              <p:cNvSpPr>
                <a:spLocks noChangeAspect="1" noChangeArrowheads="1"/>
              </p:cNvSpPr>
              <p:nvPr/>
            </p:nvSpPr>
            <p:spPr bwMode="auto">
              <a:xfrm>
                <a:off x="3429" y="1952"/>
                <a:ext cx="86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8452" name="Rectangle 35"/>
            <p:cNvSpPr>
              <a:spLocks noChangeArrowheads="1"/>
            </p:cNvSpPr>
            <p:nvPr/>
          </p:nvSpPr>
          <p:spPr bwMode="auto">
            <a:xfrm>
              <a:off x="2472" y="1930"/>
              <a:ext cx="537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500" b="1" i="1">
                  <a:latin typeface="Arial"/>
                  <a:cs typeface="Arial"/>
                </a:rPr>
                <a:t>ATC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910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2" grpId="0" animBg="1"/>
      <p:bldP spid="133127" grpId="0" build="p" bldLvl="5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5065713" y="2871791"/>
            <a:ext cx="3052762" cy="477838"/>
            <a:chOff x="2231" y="1809"/>
            <a:chExt cx="1923" cy="301"/>
          </a:xfrm>
        </p:grpSpPr>
        <p:sp>
          <p:nvSpPr>
            <p:cNvPr id="22568" name="Line 58"/>
            <p:cNvSpPr>
              <a:spLocks noChangeShapeType="1"/>
            </p:cNvSpPr>
            <p:nvPr/>
          </p:nvSpPr>
          <p:spPr bwMode="auto">
            <a:xfrm>
              <a:off x="3025" y="1959"/>
              <a:ext cx="1129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2569" name="Rectangle 59"/>
            <p:cNvSpPr>
              <a:spLocks noChangeArrowheads="1"/>
            </p:cNvSpPr>
            <p:nvPr/>
          </p:nvSpPr>
          <p:spPr bwMode="auto">
            <a:xfrm>
              <a:off x="2231" y="1809"/>
              <a:ext cx="796" cy="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500" b="1" i="1">
                  <a:latin typeface="Arial"/>
                  <a:cs typeface="Arial"/>
                </a:rPr>
                <a:t>P</a:t>
              </a:r>
              <a:r>
                <a:rPr lang="en-US" sz="2500" i="1">
                  <a:latin typeface="Arial"/>
                  <a:cs typeface="Arial"/>
                </a:rPr>
                <a:t> = MC</a:t>
              </a:r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7123114" y="1458913"/>
            <a:ext cx="1825625" cy="2190750"/>
            <a:chOff x="3527" y="919"/>
            <a:chExt cx="1150" cy="1380"/>
          </a:xfrm>
        </p:grpSpPr>
        <p:sp>
          <p:nvSpPr>
            <p:cNvPr id="22565" name="AutoShape 52"/>
            <p:cNvSpPr>
              <a:spLocks noChangeArrowheads="1"/>
            </p:cNvSpPr>
            <p:nvPr/>
          </p:nvSpPr>
          <p:spPr bwMode="auto">
            <a:xfrm rot="5400000">
              <a:off x="3737" y="1894"/>
              <a:ext cx="534" cy="276"/>
            </a:xfrm>
            <a:prstGeom prst="triangle">
              <a:avLst>
                <a:gd name="adj" fmla="val 36278"/>
              </a:avLst>
            </a:prstGeom>
            <a:solidFill>
              <a:srgbClr val="00B05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2566" name="Text Box 53"/>
            <p:cNvSpPr txBox="1">
              <a:spLocks noChangeArrowheads="1"/>
            </p:cNvSpPr>
            <p:nvPr/>
          </p:nvSpPr>
          <p:spPr bwMode="auto">
            <a:xfrm>
              <a:off x="3527" y="919"/>
              <a:ext cx="1150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>
                  <a:latin typeface="Arial"/>
                  <a:cs typeface="Arial"/>
                </a:rPr>
                <a:t>Deadweight </a:t>
              </a:r>
              <a:br>
                <a:rPr lang="en-US" sz="2400" dirty="0">
                  <a:latin typeface="Arial"/>
                  <a:cs typeface="Arial"/>
                </a:rPr>
              </a:br>
              <a:r>
                <a:rPr lang="en-US" sz="2400" dirty="0">
                  <a:latin typeface="Arial"/>
                  <a:cs typeface="Arial"/>
                </a:rPr>
                <a:t>loss</a:t>
              </a:r>
            </a:p>
          </p:txBody>
        </p:sp>
        <p:sp>
          <p:nvSpPr>
            <p:cNvPr id="22567" name="Arc 54"/>
            <p:cNvSpPr>
              <a:spLocks/>
            </p:cNvSpPr>
            <p:nvPr/>
          </p:nvSpPr>
          <p:spPr bwMode="auto">
            <a:xfrm>
              <a:off x="3710" y="1393"/>
              <a:ext cx="442" cy="436"/>
            </a:xfrm>
            <a:custGeom>
              <a:avLst/>
              <a:gdLst>
                <a:gd name="T0" fmla="*/ 0 w 21594"/>
                <a:gd name="T1" fmla="*/ 0 h 14981"/>
                <a:gd name="T2" fmla="*/ 0 w 21594"/>
                <a:gd name="T3" fmla="*/ 0 h 14981"/>
                <a:gd name="T4" fmla="*/ 0 w 21594"/>
                <a:gd name="T5" fmla="*/ 0 h 14981"/>
                <a:gd name="T6" fmla="*/ 0 60000 65536"/>
                <a:gd name="T7" fmla="*/ 0 60000 65536"/>
                <a:gd name="T8" fmla="*/ 0 60000 65536"/>
                <a:gd name="T9" fmla="*/ 0 w 21594"/>
                <a:gd name="T10" fmla="*/ 0 h 14981"/>
                <a:gd name="T11" fmla="*/ 21594 w 21594"/>
                <a:gd name="T12" fmla="*/ 14981 h 149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4" h="14981" fill="none" extrusionOk="0">
                  <a:moveTo>
                    <a:pt x="21594" y="492"/>
                  </a:moveTo>
                  <a:cubicBezTo>
                    <a:pt x="21471" y="5907"/>
                    <a:pt x="19317" y="11078"/>
                    <a:pt x="15560" y="14981"/>
                  </a:cubicBezTo>
                </a:path>
                <a:path w="21594" h="14981" stroke="0" extrusionOk="0">
                  <a:moveTo>
                    <a:pt x="21594" y="492"/>
                  </a:moveTo>
                  <a:cubicBezTo>
                    <a:pt x="21471" y="5907"/>
                    <a:pt x="19317" y="11078"/>
                    <a:pt x="15560" y="1498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 type="triangle" w="lg" len="med"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5643564" y="2549526"/>
            <a:ext cx="2016125" cy="1344613"/>
            <a:chOff x="2595" y="1606"/>
            <a:chExt cx="1270" cy="847"/>
          </a:xfrm>
        </p:grpSpPr>
        <p:sp>
          <p:nvSpPr>
            <p:cNvPr id="22561" name="Line 40"/>
            <p:cNvSpPr>
              <a:spLocks noChangeShapeType="1"/>
            </p:cNvSpPr>
            <p:nvPr/>
          </p:nvSpPr>
          <p:spPr bwMode="auto">
            <a:xfrm>
              <a:off x="3025" y="2307"/>
              <a:ext cx="840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2562" name="Line 37"/>
            <p:cNvSpPr>
              <a:spLocks noChangeShapeType="1"/>
            </p:cNvSpPr>
            <p:nvPr/>
          </p:nvSpPr>
          <p:spPr bwMode="auto">
            <a:xfrm>
              <a:off x="3024" y="1756"/>
              <a:ext cx="840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2563" name="Rectangle 30"/>
            <p:cNvSpPr>
              <a:spLocks noChangeArrowheads="1"/>
            </p:cNvSpPr>
            <p:nvPr/>
          </p:nvSpPr>
          <p:spPr bwMode="auto">
            <a:xfrm>
              <a:off x="2748" y="1606"/>
              <a:ext cx="251" cy="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500" b="1" i="1"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22564" name="Rectangle 46"/>
            <p:cNvSpPr>
              <a:spLocks noChangeArrowheads="1"/>
            </p:cNvSpPr>
            <p:nvPr/>
          </p:nvSpPr>
          <p:spPr bwMode="auto">
            <a:xfrm>
              <a:off x="2595" y="2155"/>
              <a:ext cx="429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500" i="1">
                  <a:latin typeface="Arial"/>
                  <a:cs typeface="Arial"/>
                </a:rPr>
                <a:t>MC</a:t>
              </a:r>
            </a:p>
          </p:txBody>
        </p:sp>
      </p:grpSp>
      <p:sp>
        <p:nvSpPr>
          <p:cNvPr id="225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Welfare Cost of Monopoly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865313"/>
            <a:ext cx="4521201" cy="38877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600" dirty="0"/>
              <a:t>Competitive </a:t>
            </a:r>
            <a:r>
              <a:rPr lang="en-US" sz="2600" dirty="0" smtClean="0"/>
              <a:t>equilibrium</a:t>
            </a:r>
            <a:r>
              <a:rPr lang="en-US" sz="2600" dirty="0"/>
              <a:t>:</a:t>
            </a:r>
          </a:p>
          <a:p>
            <a:pPr marL="233363" lvl="1" indent="-3175" eaLnBrk="1" hangingPunct="1">
              <a:lnSpc>
                <a:spcPct val="105000"/>
              </a:lnSpc>
              <a:buNone/>
            </a:pPr>
            <a:r>
              <a:rPr lang="en-US" sz="2500" dirty="0"/>
              <a:t>quantity = </a:t>
            </a:r>
            <a:r>
              <a:rPr lang="en-US" sz="2500" b="1" i="1" dirty="0"/>
              <a:t>Q</a:t>
            </a:r>
            <a:r>
              <a:rPr lang="en-US" sz="2500" b="1" baseline="-25000" dirty="0"/>
              <a:t>C</a:t>
            </a:r>
            <a:endParaRPr lang="en-US" sz="2500" dirty="0"/>
          </a:p>
          <a:p>
            <a:pPr marL="233363" lvl="1" indent="-3175" eaLnBrk="1" hangingPunct="1">
              <a:lnSpc>
                <a:spcPct val="105000"/>
              </a:lnSpc>
              <a:buNone/>
            </a:pPr>
            <a:r>
              <a:rPr lang="en-US" sz="2500" b="1" i="1" dirty="0"/>
              <a:t>P</a:t>
            </a:r>
            <a:r>
              <a:rPr lang="en-US" sz="2500" dirty="0"/>
              <a:t> = </a:t>
            </a:r>
            <a:r>
              <a:rPr lang="en-US" sz="2500" i="1" dirty="0"/>
              <a:t>MC</a:t>
            </a:r>
            <a:endParaRPr lang="en-US" sz="2500" dirty="0"/>
          </a:p>
          <a:p>
            <a:pPr marL="233363" lvl="1" indent="-3175" eaLnBrk="1" hangingPunct="1">
              <a:lnSpc>
                <a:spcPct val="105000"/>
              </a:lnSpc>
              <a:buNone/>
            </a:pPr>
            <a:r>
              <a:rPr lang="en-US" sz="2500" dirty="0"/>
              <a:t>total surplus is maximized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sz="2600" dirty="0"/>
              <a:t>Monopoly </a:t>
            </a:r>
            <a:r>
              <a:rPr lang="en-US" sz="2600" dirty="0" smtClean="0"/>
              <a:t>equilibrium</a:t>
            </a:r>
            <a:r>
              <a:rPr lang="en-US" sz="2600" dirty="0"/>
              <a:t>:</a:t>
            </a:r>
          </a:p>
          <a:p>
            <a:pPr marL="233363" lvl="1" indent="-3175" eaLnBrk="1" hangingPunct="1">
              <a:lnSpc>
                <a:spcPct val="105000"/>
              </a:lnSpc>
              <a:buNone/>
            </a:pPr>
            <a:r>
              <a:rPr lang="en-US" sz="2500" dirty="0"/>
              <a:t>quantity = </a:t>
            </a:r>
            <a:r>
              <a:rPr lang="en-US" sz="2500" b="1" i="1" dirty="0"/>
              <a:t>Q</a:t>
            </a:r>
            <a:r>
              <a:rPr lang="en-US" sz="2500" b="1" baseline="-25000" dirty="0"/>
              <a:t>M</a:t>
            </a:r>
            <a:endParaRPr lang="en-US" sz="2500" dirty="0"/>
          </a:p>
          <a:p>
            <a:pPr marL="233363" lvl="1" indent="-3175" eaLnBrk="1" hangingPunct="1">
              <a:lnSpc>
                <a:spcPct val="105000"/>
              </a:lnSpc>
              <a:buNone/>
            </a:pPr>
            <a:r>
              <a:rPr lang="en-US" sz="2500" b="1" i="1" dirty="0"/>
              <a:t>P</a:t>
            </a:r>
            <a:r>
              <a:rPr lang="en-US" sz="2500" dirty="0"/>
              <a:t> &gt; </a:t>
            </a:r>
            <a:r>
              <a:rPr lang="en-US" sz="2500" i="1" dirty="0"/>
              <a:t>MC</a:t>
            </a:r>
          </a:p>
          <a:p>
            <a:pPr marL="233363" lvl="1" indent="-3175" eaLnBrk="1" hangingPunct="1">
              <a:lnSpc>
                <a:spcPct val="105000"/>
              </a:lnSpc>
              <a:buNone/>
            </a:pPr>
            <a:r>
              <a:rPr lang="en-US" sz="2500" dirty="0"/>
              <a:t>deadweight loss</a:t>
            </a: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719639" y="1465264"/>
            <a:ext cx="5451475" cy="4183063"/>
            <a:chOff x="1579" y="1014"/>
            <a:chExt cx="3434" cy="2635"/>
          </a:xfrm>
        </p:grpSpPr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2591" y="1080"/>
              <a:ext cx="2262" cy="2284"/>
              <a:chOff x="1489" y="785"/>
              <a:chExt cx="3650" cy="2492"/>
            </a:xfrm>
          </p:grpSpPr>
          <p:sp>
            <p:nvSpPr>
              <p:cNvPr id="22559" name="Line 10"/>
              <p:cNvSpPr>
                <a:spLocks noChangeShapeType="1"/>
              </p:cNvSpPr>
              <p:nvPr/>
            </p:nvSpPr>
            <p:spPr bwMode="auto">
              <a:xfrm>
                <a:off x="1489" y="785"/>
                <a:ext cx="0" cy="24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22560" name="Line 11"/>
              <p:cNvSpPr>
                <a:spLocks noChangeShapeType="1"/>
              </p:cNvSpPr>
              <p:nvPr/>
            </p:nvSpPr>
            <p:spPr bwMode="auto">
              <a:xfrm>
                <a:off x="1489" y="3277"/>
                <a:ext cx="36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22557" name="Text Box 12"/>
            <p:cNvSpPr txBox="1">
              <a:spLocks noChangeArrowheads="1"/>
            </p:cNvSpPr>
            <p:nvPr/>
          </p:nvSpPr>
          <p:spPr bwMode="auto">
            <a:xfrm>
              <a:off x="4232" y="3416"/>
              <a:ext cx="78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400">
                  <a:latin typeface="Arial"/>
                  <a:cs typeface="Arial"/>
                </a:rPr>
                <a:t>Quantity</a:t>
              </a:r>
            </a:p>
          </p:txBody>
        </p:sp>
        <p:sp>
          <p:nvSpPr>
            <p:cNvPr id="22558" name="Text Box 13"/>
            <p:cNvSpPr txBox="1">
              <a:spLocks noChangeArrowheads="1"/>
            </p:cNvSpPr>
            <p:nvPr/>
          </p:nvSpPr>
          <p:spPr bwMode="auto">
            <a:xfrm>
              <a:off x="1579" y="1014"/>
              <a:ext cx="10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400">
                  <a:latin typeface="Arial"/>
                  <a:cs typeface="Arial"/>
                </a:rPr>
                <a:t>Price</a:t>
              </a:r>
            </a:p>
          </p:txBody>
        </p:sp>
      </p:grpSp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6323014" y="1906589"/>
            <a:ext cx="3595687" cy="2462213"/>
            <a:chOff x="2589" y="1292"/>
            <a:chExt cx="2265" cy="1551"/>
          </a:xfrm>
        </p:grpSpPr>
        <p:sp>
          <p:nvSpPr>
            <p:cNvPr id="22554" name="Line 18"/>
            <p:cNvSpPr>
              <a:spLocks noChangeShapeType="1"/>
            </p:cNvSpPr>
            <p:nvPr/>
          </p:nvSpPr>
          <p:spPr bwMode="auto">
            <a:xfrm>
              <a:off x="2589" y="1292"/>
              <a:ext cx="2055" cy="1368"/>
            </a:xfrm>
            <a:prstGeom prst="line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2555" name="Text Box 19"/>
            <p:cNvSpPr txBox="1">
              <a:spLocks noChangeArrowheads="1"/>
            </p:cNvSpPr>
            <p:nvPr/>
          </p:nvSpPr>
          <p:spPr bwMode="auto">
            <a:xfrm>
              <a:off x="4580" y="2610"/>
              <a:ext cx="2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D</a:t>
              </a:r>
            </a:p>
          </p:txBody>
        </p:sp>
      </p:grp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6334126" y="1922464"/>
            <a:ext cx="2600325" cy="3028949"/>
            <a:chOff x="2596" y="1302"/>
            <a:chExt cx="1638" cy="1908"/>
          </a:xfrm>
        </p:grpSpPr>
        <p:sp>
          <p:nvSpPr>
            <p:cNvPr id="22552" name="Line 21"/>
            <p:cNvSpPr>
              <a:spLocks noChangeShapeType="1"/>
            </p:cNvSpPr>
            <p:nvPr/>
          </p:nvSpPr>
          <p:spPr bwMode="auto">
            <a:xfrm>
              <a:off x="2596" y="1302"/>
              <a:ext cx="1299" cy="170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2553" name="Text Box 22"/>
            <p:cNvSpPr txBox="1">
              <a:spLocks noChangeArrowheads="1"/>
            </p:cNvSpPr>
            <p:nvPr/>
          </p:nvSpPr>
          <p:spPr bwMode="auto">
            <a:xfrm>
              <a:off x="3860" y="2977"/>
              <a:ext cx="3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MR</a:t>
              </a:r>
            </a:p>
          </p:txBody>
        </p:sp>
      </p:grpSp>
      <p:grpSp>
        <p:nvGrpSpPr>
          <p:cNvPr id="9" name="Group 23"/>
          <p:cNvGrpSpPr>
            <a:grpSpLocks/>
          </p:cNvGrpSpPr>
          <p:nvPr/>
        </p:nvGrpSpPr>
        <p:grpSpPr bwMode="auto">
          <a:xfrm>
            <a:off x="6638926" y="1865313"/>
            <a:ext cx="2722563" cy="3014662"/>
            <a:chOff x="2788" y="1266"/>
            <a:chExt cx="1715" cy="1899"/>
          </a:xfrm>
        </p:grpSpPr>
        <p:sp>
          <p:nvSpPr>
            <p:cNvPr id="22550" name="Line 24"/>
            <p:cNvSpPr>
              <a:spLocks noChangeShapeType="1"/>
            </p:cNvSpPr>
            <p:nvPr/>
          </p:nvSpPr>
          <p:spPr bwMode="auto">
            <a:xfrm flipV="1">
              <a:off x="2788" y="1479"/>
              <a:ext cx="1409" cy="168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2551" name="Text Box 25"/>
            <p:cNvSpPr txBox="1">
              <a:spLocks noChangeArrowheads="1"/>
            </p:cNvSpPr>
            <p:nvPr/>
          </p:nvSpPr>
          <p:spPr bwMode="auto">
            <a:xfrm>
              <a:off x="4129" y="1266"/>
              <a:ext cx="3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>
                  <a:latin typeface="Arial"/>
                  <a:cs typeface="Arial"/>
                </a:rPr>
                <a:t>MC</a:t>
              </a:r>
            </a:p>
          </p:txBody>
        </p:sp>
      </p:grpSp>
      <p:grpSp>
        <p:nvGrpSpPr>
          <p:cNvPr id="10" name="Group 48"/>
          <p:cNvGrpSpPr>
            <a:grpSpLocks/>
          </p:cNvGrpSpPr>
          <p:nvPr/>
        </p:nvGrpSpPr>
        <p:grpSpPr bwMode="auto">
          <a:xfrm>
            <a:off x="7424738" y="2717801"/>
            <a:ext cx="488950" cy="2919413"/>
            <a:chOff x="3717" y="1712"/>
            <a:chExt cx="308" cy="1839"/>
          </a:xfrm>
        </p:grpSpPr>
        <p:sp>
          <p:nvSpPr>
            <p:cNvPr id="22546" name="Line 38"/>
            <p:cNvSpPr>
              <a:spLocks noChangeShapeType="1"/>
            </p:cNvSpPr>
            <p:nvPr/>
          </p:nvSpPr>
          <p:spPr bwMode="auto">
            <a:xfrm>
              <a:off x="3864" y="1758"/>
              <a:ext cx="0" cy="1511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2547" name="Oval 27"/>
            <p:cNvSpPr>
              <a:spLocks noChangeAspect="1" noChangeArrowheads="1"/>
            </p:cNvSpPr>
            <p:nvPr/>
          </p:nvSpPr>
          <p:spPr bwMode="auto">
            <a:xfrm>
              <a:off x="3822" y="2267"/>
              <a:ext cx="86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2548" name="Text Box 28"/>
            <p:cNvSpPr txBox="1">
              <a:spLocks noChangeArrowheads="1"/>
            </p:cNvSpPr>
            <p:nvPr/>
          </p:nvSpPr>
          <p:spPr bwMode="auto">
            <a:xfrm>
              <a:off x="3717" y="3282"/>
              <a:ext cx="308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  <a:r>
                <a:rPr lang="en-US" sz="2500" b="1" baseline="-25000">
                  <a:latin typeface="Arial"/>
                  <a:cs typeface="Arial"/>
                </a:rPr>
                <a:t>M</a:t>
              </a:r>
            </a:p>
          </p:txBody>
        </p:sp>
        <p:sp>
          <p:nvSpPr>
            <p:cNvPr id="22549" name="Oval 29"/>
            <p:cNvSpPr>
              <a:spLocks noChangeAspect="1" noChangeArrowheads="1"/>
            </p:cNvSpPr>
            <p:nvPr/>
          </p:nvSpPr>
          <p:spPr bwMode="auto">
            <a:xfrm>
              <a:off x="3822" y="1712"/>
              <a:ext cx="86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11" name="Group 51"/>
          <p:cNvGrpSpPr>
            <a:grpSpLocks/>
          </p:cNvGrpSpPr>
          <p:nvPr/>
        </p:nvGrpSpPr>
        <p:grpSpPr bwMode="auto">
          <a:xfrm>
            <a:off x="7943851" y="3036889"/>
            <a:ext cx="493713" cy="2600325"/>
            <a:chOff x="4044" y="1913"/>
            <a:chExt cx="311" cy="1638"/>
          </a:xfrm>
        </p:grpSpPr>
        <p:sp>
          <p:nvSpPr>
            <p:cNvPr id="22543" name="Line 44"/>
            <p:cNvSpPr>
              <a:spLocks noChangeShapeType="1"/>
            </p:cNvSpPr>
            <p:nvPr/>
          </p:nvSpPr>
          <p:spPr bwMode="auto">
            <a:xfrm>
              <a:off x="4158" y="1958"/>
              <a:ext cx="0" cy="1316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2544" name="Oval 45"/>
            <p:cNvSpPr>
              <a:spLocks noChangeAspect="1" noChangeArrowheads="1"/>
            </p:cNvSpPr>
            <p:nvPr/>
          </p:nvSpPr>
          <p:spPr bwMode="auto">
            <a:xfrm>
              <a:off x="4113" y="1913"/>
              <a:ext cx="86" cy="8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2545" name="Text Box 47"/>
            <p:cNvSpPr txBox="1">
              <a:spLocks noChangeArrowheads="1"/>
            </p:cNvSpPr>
            <p:nvPr/>
          </p:nvSpPr>
          <p:spPr bwMode="auto">
            <a:xfrm>
              <a:off x="4044" y="3282"/>
              <a:ext cx="311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  <a:r>
                <a:rPr lang="en-US" sz="2500" b="1" baseline="-25000">
                  <a:latin typeface="Arial"/>
                  <a:cs typeface="Arial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5644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build="p" bldLvl="5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02536" y="502539"/>
            <a:ext cx="8229600" cy="649288"/>
          </a:xfrm>
        </p:spPr>
        <p:txBody>
          <a:bodyPr/>
          <a:lstStyle/>
          <a:p>
            <a:pPr eaLnBrk="1" hangingPunct="1"/>
            <a:r>
              <a:rPr lang="en-US" sz="3600" dirty="0"/>
              <a:t>Public Policy Toward Monopolies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8952" y="1618488"/>
            <a:ext cx="10716768" cy="4791838"/>
          </a:xfrm>
        </p:spPr>
        <p:txBody>
          <a:bodyPr/>
          <a:lstStyle/>
          <a:p>
            <a:pPr eaLnBrk="1" hangingPunct="1"/>
            <a:r>
              <a:rPr lang="en-US" sz="2700" dirty="0" smtClean="0"/>
              <a:t>Increase </a:t>
            </a:r>
            <a:r>
              <a:rPr lang="en-US" sz="2700" dirty="0"/>
              <a:t>competition with antitrust laws</a:t>
            </a:r>
          </a:p>
          <a:p>
            <a:pPr lvl="1" eaLnBrk="1" hangingPunct="1"/>
            <a:r>
              <a:rPr lang="en-US" sz="2400" dirty="0" smtClean="0"/>
              <a:t>Ban some anticompetitive practices, allow government to break up monopolies.</a:t>
            </a:r>
          </a:p>
          <a:p>
            <a:pPr lvl="1" eaLnBrk="1" hangingPunct="1"/>
            <a:r>
              <a:rPr lang="en-US" sz="2400" dirty="0" smtClean="0"/>
              <a:t>e.g., US: Sherman Antitrust Act (1890), Clayton Act (1914)</a:t>
            </a:r>
          </a:p>
          <a:p>
            <a:pPr lvl="1" eaLnBrk="1" hangingPunct="1"/>
            <a:r>
              <a:rPr lang="en-US" sz="2400" dirty="0" smtClean="0"/>
              <a:t>e.g., IRE: Competition Acts 2002, 2006, 2007, 2012, and 2014</a:t>
            </a:r>
          </a:p>
          <a:p>
            <a:pPr eaLnBrk="1" hangingPunct="1"/>
            <a:r>
              <a:rPr lang="en-US" sz="2700" dirty="0"/>
              <a:t>Regulation</a:t>
            </a:r>
          </a:p>
          <a:p>
            <a:pPr lvl="1" eaLnBrk="1" hangingPunct="1"/>
            <a:r>
              <a:rPr lang="en-US" sz="2400" dirty="0" err="1" smtClean="0"/>
              <a:t>Govt</a:t>
            </a:r>
            <a:r>
              <a:rPr lang="en-US" sz="2400" dirty="0" smtClean="0"/>
              <a:t> agencies set the monopolist’s price.</a:t>
            </a:r>
          </a:p>
          <a:p>
            <a:pPr lvl="1" eaLnBrk="1" hangingPunct="1"/>
            <a:r>
              <a:rPr lang="en-US" sz="2400" dirty="0" smtClean="0"/>
              <a:t>For natural monopolies, </a:t>
            </a:r>
            <a:r>
              <a:rPr lang="en-US" sz="2400" i="1" dirty="0" smtClean="0"/>
              <a:t>MC</a:t>
            </a:r>
            <a:r>
              <a:rPr lang="en-US" sz="2400" dirty="0" smtClean="0"/>
              <a:t> &lt; </a:t>
            </a:r>
            <a:r>
              <a:rPr lang="en-US" sz="2400" i="1" dirty="0" smtClean="0"/>
              <a:t>ATC</a:t>
            </a:r>
            <a:r>
              <a:rPr lang="en-US" sz="2400" dirty="0" smtClean="0"/>
              <a:t> at all </a:t>
            </a:r>
            <a:r>
              <a:rPr lang="en-US" sz="2400" b="1" i="1" dirty="0" smtClean="0"/>
              <a:t>Q</a:t>
            </a:r>
            <a:r>
              <a:rPr lang="en-US" sz="2400" dirty="0" smtClean="0"/>
              <a:t>, so marginal cost pricing would result in losses</a:t>
            </a:r>
          </a:p>
          <a:p>
            <a:pPr lvl="1" eaLnBrk="1" hangingPunct="1"/>
            <a:r>
              <a:rPr lang="en-US" sz="2400" dirty="0" smtClean="0"/>
              <a:t>Consequently, regulators might subsidize the monopolist or set </a:t>
            </a:r>
            <a:r>
              <a:rPr lang="en-US" sz="2400" b="1" i="1" dirty="0" smtClean="0"/>
              <a:t>P</a:t>
            </a:r>
            <a:r>
              <a:rPr lang="en-US" sz="2400" dirty="0" smtClean="0"/>
              <a:t> = </a:t>
            </a:r>
            <a:r>
              <a:rPr lang="en-US" sz="2400" i="1" dirty="0" smtClean="0"/>
              <a:t>ATC</a:t>
            </a:r>
            <a:r>
              <a:rPr lang="en-US" sz="2400" dirty="0" smtClean="0"/>
              <a:t> for zero economic profit</a:t>
            </a:r>
            <a:r>
              <a:rPr lang="en-US" dirty="0" smtClean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71744398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7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7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build="p" bldLvl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72056" y="475107"/>
            <a:ext cx="8229600" cy="649288"/>
          </a:xfrm>
        </p:spPr>
        <p:txBody>
          <a:bodyPr/>
          <a:lstStyle/>
          <a:p>
            <a:pPr eaLnBrk="1" hangingPunct="1"/>
            <a:r>
              <a:rPr lang="en-US" sz="3600" dirty="0"/>
              <a:t>Public Policy Toward Monopolies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4672" y="1828800"/>
            <a:ext cx="10168128" cy="4581526"/>
          </a:xfrm>
        </p:spPr>
        <p:txBody>
          <a:bodyPr/>
          <a:lstStyle/>
          <a:p>
            <a:pPr eaLnBrk="1" hangingPunct="1"/>
            <a:r>
              <a:rPr lang="en-US" sz="2700" dirty="0"/>
              <a:t>Public ownership</a:t>
            </a:r>
          </a:p>
          <a:p>
            <a:pPr lvl="1" eaLnBrk="1" hangingPunct="1">
              <a:lnSpc>
                <a:spcPct val="105000"/>
              </a:lnSpc>
            </a:pPr>
            <a:r>
              <a:rPr lang="en-US" dirty="0" smtClean="0"/>
              <a:t>Example: </a:t>
            </a:r>
            <a:r>
              <a:rPr lang="en-US" dirty="0" err="1" smtClean="0"/>
              <a:t>Eirgrid</a:t>
            </a:r>
            <a:endParaRPr lang="en-US" dirty="0" smtClean="0"/>
          </a:p>
          <a:p>
            <a:pPr eaLnBrk="1" hangingPunct="1"/>
            <a:r>
              <a:rPr lang="en-US" sz="2700" dirty="0" smtClean="0"/>
              <a:t>Doing </a:t>
            </a:r>
            <a:r>
              <a:rPr lang="en-US" sz="2700" dirty="0"/>
              <a:t>nothing</a:t>
            </a:r>
          </a:p>
          <a:p>
            <a:pPr lvl="1" eaLnBrk="1" hangingPunct="1">
              <a:lnSpc>
                <a:spcPct val="105000"/>
              </a:lnSpc>
            </a:pPr>
            <a:r>
              <a:rPr lang="en-US" dirty="0" smtClean="0"/>
              <a:t>The foregoing policies all have drawbacks, so the best policy may be no policy.  </a:t>
            </a:r>
          </a:p>
        </p:txBody>
      </p:sp>
    </p:spTree>
    <p:extLst>
      <p:ext uri="{BB962C8B-B14F-4D97-AF65-F5344CB8AC3E}">
        <p14:creationId xmlns:p14="http://schemas.microsoft.com/office/powerpoint/2010/main" val="19706587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uild="p" bldLvl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Perfect Competition</a:t>
            </a:r>
            <a:endParaRPr lang="en-IE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13174"/>
            <a:ext cx="1981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514350" indent="-514350" eaLnBrk="1" hangingPunct="1">
              <a:spcBef>
                <a:spcPct val="60000"/>
              </a:spcBef>
              <a:buFont typeface="+mj-lt"/>
              <a:buAutoNum type="arabicPeriod"/>
              <a:defRPr/>
            </a:pPr>
            <a:r>
              <a:rPr lang="en-I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</a:t>
            </a:r>
            <a:r>
              <a:rPr lang="en-I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small firms producing an identical (often called homogenous) </a:t>
            </a:r>
            <a:r>
              <a:rPr lang="en-I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 eaLnBrk="1" hangingPunct="1">
              <a:spcBef>
                <a:spcPct val="60000"/>
              </a:spcBef>
              <a:buFont typeface="Wingdings" pitchFamily="2" charset="2"/>
              <a:buAutoNum type="arabicPeriod" startAt="2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Firms can freely enter or exit the market</a:t>
            </a:r>
          </a:p>
          <a:p>
            <a:pPr marL="514350" indent="-514350" eaLnBrk="1" hangingPunct="1">
              <a:spcBef>
                <a:spcPct val="60000"/>
              </a:spcBef>
              <a:buFont typeface="Wingdings" pitchFamily="2" charset="2"/>
              <a:buAutoNum type="arabicPeriod" startAt="2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participants have perfect information</a:t>
            </a:r>
          </a:p>
          <a:p>
            <a:pPr marL="514350" indent="-514350" eaLnBrk="1" hangingPunct="1">
              <a:spcBef>
                <a:spcPct val="60000"/>
              </a:spcBef>
              <a:buFont typeface="Wingdings" pitchFamily="2" charset="2"/>
              <a:buAutoNum type="arabicPeriod" startAt="2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Transactions costs are zero</a:t>
            </a:r>
          </a:p>
          <a:p>
            <a:pPr marL="514350" indent="-514350" eaLnBrk="1" hangingPunct="1">
              <a:spcBef>
                <a:spcPct val="60000"/>
              </a:spcBef>
              <a:buFont typeface="Wingdings" pitchFamily="2" charset="2"/>
              <a:buAutoNum type="arabicPeriod" startAt="2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economies of scale</a:t>
            </a:r>
          </a:p>
        </p:txBody>
      </p:sp>
    </p:spTree>
    <p:extLst>
      <p:ext uri="{BB962C8B-B14F-4D97-AF65-F5344CB8AC3E}">
        <p14:creationId xmlns:p14="http://schemas.microsoft.com/office/powerpoint/2010/main" val="76153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Revenue of a Competitive Firm</a:t>
            </a:r>
            <a:endParaRPr lang="en-IE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13174"/>
            <a:ext cx="1981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2461846" y="2122932"/>
            <a:ext cx="66404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/>
              <a:t>Total revenue (</a:t>
            </a:r>
            <a:r>
              <a:rPr lang="en-US" sz="2800" i="1" dirty="0"/>
              <a:t>TR</a:t>
            </a:r>
            <a:r>
              <a:rPr lang="en-US" sz="2800" dirty="0"/>
              <a:t>) </a:t>
            </a:r>
            <a:r>
              <a:rPr lang="en-US" sz="2800" dirty="0" smtClean="0"/>
              <a:t>		</a:t>
            </a:r>
            <a:r>
              <a:rPr lang="en-US" sz="2800" i="1" dirty="0" smtClean="0">
                <a:latin typeface="Arial"/>
                <a:cs typeface="Arial"/>
              </a:rPr>
              <a:t>TR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= </a:t>
            </a:r>
            <a:r>
              <a:rPr lang="en-US" sz="2800" b="1" i="1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 x </a:t>
            </a:r>
            <a:r>
              <a:rPr lang="en-US" sz="2800" b="1" i="1" dirty="0">
                <a:latin typeface="Arial"/>
                <a:cs typeface="Arial"/>
              </a:rPr>
              <a:t>Q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4088" y="2986525"/>
            <a:ext cx="2593312" cy="995363"/>
            <a:chOff x="5473701" y="1911351"/>
            <a:chExt cx="2697163" cy="995363"/>
          </a:xfrm>
        </p:grpSpPr>
        <p:grpSp>
          <p:nvGrpSpPr>
            <p:cNvPr id="7" name="Group 13"/>
            <p:cNvGrpSpPr>
              <a:grpSpLocks/>
            </p:cNvGrpSpPr>
            <p:nvPr/>
          </p:nvGrpSpPr>
          <p:grpSpPr bwMode="auto">
            <a:xfrm>
              <a:off x="6537326" y="1911351"/>
              <a:ext cx="750888" cy="995363"/>
              <a:chOff x="4640" y="1756"/>
              <a:chExt cx="473" cy="627"/>
            </a:xfrm>
          </p:grpSpPr>
          <p:sp>
            <p:nvSpPr>
              <p:cNvPr id="10" name="Rectangle 14"/>
              <p:cNvSpPr>
                <a:spLocks noChangeArrowheads="1"/>
              </p:cNvSpPr>
              <p:nvPr/>
            </p:nvSpPr>
            <p:spPr bwMode="auto">
              <a:xfrm>
                <a:off x="4640" y="1756"/>
                <a:ext cx="47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i="1" dirty="0">
                    <a:latin typeface="Arial"/>
                    <a:cs typeface="Arial"/>
                  </a:rPr>
                  <a:t>TR</a:t>
                </a:r>
              </a:p>
            </p:txBody>
          </p:sp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4688" y="2053"/>
                <a:ext cx="347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i="1" dirty="0">
                    <a:latin typeface="Arial"/>
                    <a:cs typeface="Arial"/>
                  </a:rPr>
                  <a:t>Q</a:t>
                </a:r>
              </a:p>
            </p:txBody>
          </p:sp>
          <p:sp>
            <p:nvSpPr>
              <p:cNvPr id="12" name="Line 16"/>
              <p:cNvSpPr>
                <a:spLocks noChangeShapeType="1"/>
              </p:cNvSpPr>
              <p:nvPr/>
            </p:nvSpPr>
            <p:spPr bwMode="auto">
              <a:xfrm>
                <a:off x="4658" y="2075"/>
                <a:ext cx="4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5473701" y="2149476"/>
              <a:ext cx="1011238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 dirty="0">
                  <a:latin typeface="Arial"/>
                  <a:cs typeface="Arial"/>
                </a:rPr>
                <a:t>AR</a:t>
              </a:r>
              <a:r>
                <a:rPr lang="en-US" sz="2800" dirty="0">
                  <a:latin typeface="Arial"/>
                  <a:cs typeface="Arial"/>
                </a:rPr>
                <a:t> =</a:t>
              </a:r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381876" y="2146301"/>
              <a:ext cx="788988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Arial"/>
                  <a:cs typeface="Arial"/>
                </a:rPr>
                <a:t>= </a:t>
              </a:r>
              <a:r>
                <a:rPr lang="en-US" sz="2800" b="1" i="1" dirty="0">
                  <a:latin typeface="Arial"/>
                  <a:cs typeface="Arial"/>
                </a:rPr>
                <a:t>P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461846" y="3226707"/>
            <a:ext cx="3930371" cy="51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5000"/>
              </a:lnSpc>
              <a:spcBef>
                <a:spcPct val="120000"/>
              </a:spcBef>
              <a:buClr>
                <a:srgbClr val="A3C167"/>
              </a:buClr>
            </a:pPr>
            <a:r>
              <a:rPr lang="en-US" sz="2800" b="1" dirty="0">
                <a:solidFill>
                  <a:srgbClr val="CC0000"/>
                </a:solidFill>
                <a:latin typeface="Arial"/>
                <a:cs typeface="Arial"/>
              </a:rPr>
              <a:t>Average revenue (</a:t>
            </a:r>
            <a:r>
              <a:rPr lang="en-US" sz="2800" b="1" i="1" dirty="0">
                <a:solidFill>
                  <a:srgbClr val="CC0000"/>
                </a:solidFill>
                <a:latin typeface="Arial"/>
                <a:cs typeface="Arial"/>
              </a:rPr>
              <a:t>AR</a:t>
            </a:r>
            <a:r>
              <a:rPr lang="en-US" sz="2800" b="1" dirty="0">
                <a:solidFill>
                  <a:srgbClr val="CC0000"/>
                </a:solidFill>
                <a:latin typeface="Arial"/>
                <a:cs typeface="Arial"/>
              </a:rPr>
              <a:t>)</a:t>
            </a:r>
          </a:p>
        </p:txBody>
      </p:sp>
      <p:grpSp>
        <p:nvGrpSpPr>
          <p:cNvPr id="14" name="Group 21"/>
          <p:cNvGrpSpPr>
            <a:grpSpLocks/>
          </p:cNvGrpSpPr>
          <p:nvPr/>
        </p:nvGrpSpPr>
        <p:grpSpPr bwMode="auto">
          <a:xfrm>
            <a:off x="7187790" y="4191227"/>
            <a:ext cx="1914525" cy="995363"/>
            <a:chOff x="3450" y="2061"/>
            <a:chExt cx="1206" cy="627"/>
          </a:xfrm>
        </p:grpSpPr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4057" y="2061"/>
              <a:ext cx="599" cy="627"/>
              <a:chOff x="4577" y="1756"/>
              <a:chExt cx="599" cy="627"/>
            </a:xfrm>
          </p:grpSpPr>
          <p:sp>
            <p:nvSpPr>
              <p:cNvPr id="17" name="Rectangle 6"/>
              <p:cNvSpPr>
                <a:spLocks noChangeArrowheads="1"/>
              </p:cNvSpPr>
              <p:nvPr/>
            </p:nvSpPr>
            <p:spPr bwMode="auto">
              <a:xfrm>
                <a:off x="4577" y="1756"/>
                <a:ext cx="599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>
                    <a:latin typeface="Arial"/>
                    <a:cs typeface="Arial"/>
                  </a:rPr>
                  <a:t>∆</a:t>
                </a:r>
                <a:r>
                  <a:rPr lang="en-US" sz="2800" i="1">
                    <a:latin typeface="Arial"/>
                    <a:cs typeface="Arial"/>
                  </a:rPr>
                  <a:t>TR</a:t>
                </a:r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4626" y="2053"/>
                <a:ext cx="47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>
                    <a:latin typeface="Arial"/>
                    <a:cs typeface="Arial"/>
                  </a:rPr>
                  <a:t>∆</a:t>
                </a:r>
                <a:r>
                  <a:rPr lang="en-US" sz="2800" b="1" i="1">
                    <a:latin typeface="Arial"/>
                    <a:cs typeface="Arial"/>
                  </a:rPr>
                  <a:t>Q</a:t>
                </a:r>
              </a:p>
            </p:txBody>
          </p:sp>
          <p:sp>
            <p:nvSpPr>
              <p:cNvPr id="19" name="Line 8"/>
              <p:cNvSpPr>
                <a:spLocks noChangeShapeType="1"/>
              </p:cNvSpPr>
              <p:nvPr/>
            </p:nvSpPr>
            <p:spPr bwMode="auto">
              <a:xfrm>
                <a:off x="4658" y="2075"/>
                <a:ext cx="4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450" y="2211"/>
              <a:ext cx="67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>
                  <a:latin typeface="Arial"/>
                  <a:cs typeface="Arial"/>
                </a:rPr>
                <a:t>MR</a:t>
              </a:r>
              <a:r>
                <a:rPr lang="en-US" sz="2800">
                  <a:latin typeface="Arial"/>
                  <a:cs typeface="Arial"/>
                </a:rPr>
                <a:t> =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2461845" y="4088898"/>
            <a:ext cx="5767345" cy="144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5000"/>
              </a:lnSpc>
              <a:spcBef>
                <a:spcPct val="120000"/>
              </a:spcBef>
              <a:buClr>
                <a:srgbClr val="A3C167"/>
              </a:buClr>
            </a:pPr>
            <a:r>
              <a:rPr lang="en-US" sz="2800" b="1" dirty="0">
                <a:solidFill>
                  <a:srgbClr val="CC0000"/>
                </a:solidFill>
                <a:latin typeface="Arial"/>
                <a:cs typeface="Arial"/>
              </a:rPr>
              <a:t>Marginal revenue (</a:t>
            </a:r>
            <a:r>
              <a:rPr lang="en-US" sz="2800" b="1" i="1" dirty="0">
                <a:solidFill>
                  <a:srgbClr val="CC0000"/>
                </a:solidFill>
                <a:latin typeface="Arial"/>
                <a:cs typeface="Arial"/>
              </a:rPr>
              <a:t>MR</a:t>
            </a:r>
            <a:r>
              <a:rPr lang="en-US" sz="2800" b="1" dirty="0" smtClean="0">
                <a:solidFill>
                  <a:srgbClr val="CC0000"/>
                </a:solidFill>
                <a:latin typeface="Arial"/>
                <a:cs typeface="Arial"/>
              </a:rPr>
              <a:t>)</a:t>
            </a:r>
            <a:r>
              <a:rPr lang="en-US" sz="2800" dirty="0">
                <a:solidFill>
                  <a:prstClr val="black"/>
                </a:solidFill>
                <a:latin typeface="Arial"/>
                <a:cs typeface="Arial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The change in </a:t>
            </a:r>
            <a:r>
              <a:rPr lang="en-US" sz="2800" i="1" dirty="0">
                <a:latin typeface="Arial"/>
                <a:cs typeface="Arial"/>
              </a:rPr>
              <a:t>TR</a:t>
            </a:r>
            <a:r>
              <a:rPr lang="en-US" sz="2800" dirty="0">
                <a:latin typeface="Arial"/>
                <a:cs typeface="Arial"/>
              </a:rPr>
              <a:t> from 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selling one more unit. </a:t>
            </a:r>
          </a:p>
        </p:txBody>
      </p:sp>
    </p:spTree>
    <p:extLst>
      <p:ext uri="{BB962C8B-B14F-4D97-AF65-F5344CB8AC3E}">
        <p14:creationId xmlns:p14="http://schemas.microsoft.com/office/powerpoint/2010/main" val="37502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Because a competitive firm is so small in relation to the market as a whole, it can sell all that it can produce without affecting the market price</a:t>
            </a:r>
          </a:p>
          <a:p>
            <a:r>
              <a:rPr lang="en-IE" dirty="0" smtClean="0"/>
              <a:t>Every time it sells an extra (marginal) unit of the good </a:t>
            </a:r>
            <a:r>
              <a:rPr lang="en-US" b="1" i="1" dirty="0" smtClean="0"/>
              <a:t>Q</a:t>
            </a:r>
            <a:r>
              <a:rPr lang="en-US" dirty="0" smtClean="0"/>
              <a:t>, </a:t>
            </a:r>
            <a:r>
              <a:rPr lang="en-IE" dirty="0" smtClean="0"/>
              <a:t>it receives the market price</a:t>
            </a:r>
            <a:r>
              <a:rPr lang="en-US" b="1" i="1" dirty="0"/>
              <a:t> </a:t>
            </a:r>
            <a:r>
              <a:rPr lang="en-US" b="1" i="1" dirty="0" smtClean="0"/>
              <a:t>P</a:t>
            </a:r>
            <a:r>
              <a:rPr lang="en-IE" dirty="0" smtClean="0"/>
              <a:t> </a:t>
            </a:r>
          </a:p>
          <a:p>
            <a:r>
              <a:rPr lang="en-IE" dirty="0" smtClean="0"/>
              <a:t>The rise in revenue from selling one extra good is </a:t>
            </a:r>
            <a:r>
              <a:rPr lang="en-US" b="1" i="1" dirty="0" smtClean="0"/>
              <a:t>P</a:t>
            </a:r>
            <a:endParaRPr lang="en-IE" dirty="0" smtClean="0"/>
          </a:p>
          <a:p>
            <a:r>
              <a:rPr lang="en-IE" dirty="0" smtClean="0"/>
              <a:t>Simply</a:t>
            </a:r>
            <a:r>
              <a:rPr lang="en-US" dirty="0" smtClean="0"/>
              <a:t>, </a:t>
            </a:r>
            <a:r>
              <a:rPr lang="en-US" i="1" dirty="0" smtClean="0"/>
              <a:t>MR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i="1" dirty="0" smtClean="0"/>
              <a:t>P</a:t>
            </a:r>
            <a:r>
              <a:rPr lang="en-US" dirty="0" smtClean="0"/>
              <a:t> for a perfectly competitive firm </a:t>
            </a:r>
            <a:endParaRPr lang="en-US" dirty="0"/>
          </a:p>
          <a:p>
            <a:endParaRPr lang="en-IE" dirty="0" smtClean="0"/>
          </a:p>
          <a:p>
            <a:endParaRPr lang="en-IE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/>
              <a:t>MR</a:t>
            </a:r>
            <a:r>
              <a:rPr lang="en-US" smtClean="0"/>
              <a:t> = </a:t>
            </a:r>
            <a:r>
              <a:rPr lang="en-US" i="1" smtClean="0"/>
              <a:t>P</a:t>
            </a:r>
            <a:r>
              <a:rPr lang="en-US" smtClean="0"/>
              <a:t>  for a Competitive Firm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47310" y="5732462"/>
            <a:ext cx="490855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800" i="1" dirty="0">
                <a:latin typeface="Arial"/>
                <a:cs typeface="Arial"/>
              </a:rPr>
              <a:t>MR</a:t>
            </a:r>
            <a:r>
              <a:rPr lang="en-US" sz="2800" dirty="0">
                <a:latin typeface="Arial"/>
                <a:cs typeface="Arial"/>
              </a:rPr>
              <a:t> = </a:t>
            </a:r>
            <a:r>
              <a:rPr lang="en-US" sz="2800" b="1" i="1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  is only true for 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b="1" dirty="0">
                <a:latin typeface="Arial"/>
                <a:cs typeface="Arial"/>
              </a:rPr>
              <a:t>firms</a:t>
            </a:r>
            <a:r>
              <a:rPr lang="en-US" sz="2800" dirty="0">
                <a:latin typeface="Arial"/>
                <a:cs typeface="Arial"/>
              </a:rPr>
              <a:t> in competitive markets.</a:t>
            </a:r>
          </a:p>
        </p:txBody>
      </p:sp>
    </p:spTree>
    <p:extLst>
      <p:ext uri="{BB962C8B-B14F-4D97-AF65-F5344CB8AC3E}">
        <p14:creationId xmlns:p14="http://schemas.microsoft.com/office/powerpoint/2010/main" val="377152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4292602" y="1687080"/>
            <a:ext cx="5900737" cy="44323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Profit Maximization</a:t>
            </a:r>
          </a:p>
        </p:txBody>
      </p:sp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6362701" y="5526089"/>
            <a:ext cx="98107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43" name="Rectangle 5"/>
          <p:cNvSpPr>
            <a:spLocks noChangeArrowheads="1"/>
          </p:cNvSpPr>
          <p:nvPr/>
        </p:nvSpPr>
        <p:spPr bwMode="auto">
          <a:xfrm>
            <a:off x="4913313" y="5526089"/>
            <a:ext cx="67945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50</a:t>
            </a:r>
          </a:p>
        </p:txBody>
      </p:sp>
      <p:sp>
        <p:nvSpPr>
          <p:cNvPr id="14344" name="Rectangle 6"/>
          <p:cNvSpPr>
            <a:spLocks noChangeArrowheads="1"/>
          </p:cNvSpPr>
          <p:nvPr/>
        </p:nvSpPr>
        <p:spPr bwMode="auto">
          <a:xfrm>
            <a:off x="4311651" y="5526089"/>
            <a:ext cx="601663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5</a:t>
            </a:r>
          </a:p>
        </p:txBody>
      </p:sp>
      <p:sp>
        <p:nvSpPr>
          <p:cNvPr id="14345" name="Rectangle 7"/>
          <p:cNvSpPr>
            <a:spLocks noChangeArrowheads="1"/>
          </p:cNvSpPr>
          <p:nvPr/>
        </p:nvSpPr>
        <p:spPr bwMode="auto">
          <a:xfrm>
            <a:off x="6362701" y="4938714"/>
            <a:ext cx="981075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46" name="Rectangle 8"/>
          <p:cNvSpPr>
            <a:spLocks noChangeArrowheads="1"/>
          </p:cNvSpPr>
          <p:nvPr/>
        </p:nvSpPr>
        <p:spPr bwMode="auto">
          <a:xfrm>
            <a:off x="4913313" y="4938714"/>
            <a:ext cx="67945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40</a:t>
            </a:r>
          </a:p>
        </p:txBody>
      </p:sp>
      <p:sp>
        <p:nvSpPr>
          <p:cNvPr id="14347" name="Rectangle 9"/>
          <p:cNvSpPr>
            <a:spLocks noChangeArrowheads="1"/>
          </p:cNvSpPr>
          <p:nvPr/>
        </p:nvSpPr>
        <p:spPr bwMode="auto">
          <a:xfrm>
            <a:off x="4311651" y="4938714"/>
            <a:ext cx="601663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4</a:t>
            </a:r>
          </a:p>
        </p:txBody>
      </p:sp>
      <p:sp>
        <p:nvSpPr>
          <p:cNvPr id="14348" name="Rectangle 10"/>
          <p:cNvSpPr>
            <a:spLocks noChangeArrowheads="1"/>
          </p:cNvSpPr>
          <p:nvPr/>
        </p:nvSpPr>
        <p:spPr bwMode="auto">
          <a:xfrm>
            <a:off x="6362701" y="4354513"/>
            <a:ext cx="9810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49" name="Rectangle 11"/>
          <p:cNvSpPr>
            <a:spLocks noChangeArrowheads="1"/>
          </p:cNvSpPr>
          <p:nvPr/>
        </p:nvSpPr>
        <p:spPr bwMode="auto">
          <a:xfrm>
            <a:off x="4913313" y="4354513"/>
            <a:ext cx="679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30</a:t>
            </a:r>
          </a:p>
        </p:txBody>
      </p:sp>
      <p:sp>
        <p:nvSpPr>
          <p:cNvPr id="14350" name="Rectangle 12"/>
          <p:cNvSpPr>
            <a:spLocks noChangeArrowheads="1"/>
          </p:cNvSpPr>
          <p:nvPr/>
        </p:nvSpPr>
        <p:spPr bwMode="auto">
          <a:xfrm>
            <a:off x="4311651" y="4354513"/>
            <a:ext cx="6016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3</a:t>
            </a:r>
          </a:p>
        </p:txBody>
      </p:sp>
      <p:sp>
        <p:nvSpPr>
          <p:cNvPr id="14351" name="Rectangle 13"/>
          <p:cNvSpPr>
            <a:spLocks noChangeArrowheads="1"/>
          </p:cNvSpPr>
          <p:nvPr/>
        </p:nvSpPr>
        <p:spPr bwMode="auto">
          <a:xfrm>
            <a:off x="6362701" y="3765551"/>
            <a:ext cx="98107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52" name="Rectangle 14"/>
          <p:cNvSpPr>
            <a:spLocks noChangeArrowheads="1"/>
          </p:cNvSpPr>
          <p:nvPr/>
        </p:nvSpPr>
        <p:spPr bwMode="auto">
          <a:xfrm>
            <a:off x="4913313" y="3765551"/>
            <a:ext cx="6794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20</a:t>
            </a:r>
          </a:p>
        </p:txBody>
      </p:sp>
      <p:sp>
        <p:nvSpPr>
          <p:cNvPr id="14353" name="Rectangle 15"/>
          <p:cNvSpPr>
            <a:spLocks noChangeArrowheads="1"/>
          </p:cNvSpPr>
          <p:nvPr/>
        </p:nvSpPr>
        <p:spPr bwMode="auto">
          <a:xfrm>
            <a:off x="4311651" y="3765551"/>
            <a:ext cx="6016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2</a:t>
            </a:r>
          </a:p>
        </p:txBody>
      </p:sp>
      <p:sp>
        <p:nvSpPr>
          <p:cNvPr id="14354" name="Rectangle 16"/>
          <p:cNvSpPr>
            <a:spLocks noChangeArrowheads="1"/>
          </p:cNvSpPr>
          <p:nvPr/>
        </p:nvSpPr>
        <p:spPr bwMode="auto">
          <a:xfrm>
            <a:off x="6362701" y="3181350"/>
            <a:ext cx="9810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55" name="Rectangle 17"/>
          <p:cNvSpPr>
            <a:spLocks noChangeArrowheads="1"/>
          </p:cNvSpPr>
          <p:nvPr/>
        </p:nvSpPr>
        <p:spPr bwMode="auto">
          <a:xfrm>
            <a:off x="4913313" y="3181350"/>
            <a:ext cx="679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10</a:t>
            </a:r>
          </a:p>
        </p:txBody>
      </p:sp>
      <p:sp>
        <p:nvSpPr>
          <p:cNvPr id="14356" name="Rectangle 18"/>
          <p:cNvSpPr>
            <a:spLocks noChangeArrowheads="1"/>
          </p:cNvSpPr>
          <p:nvPr/>
        </p:nvSpPr>
        <p:spPr bwMode="auto">
          <a:xfrm>
            <a:off x="4311651" y="3181350"/>
            <a:ext cx="6016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1</a:t>
            </a:r>
          </a:p>
        </p:txBody>
      </p:sp>
      <p:sp>
        <p:nvSpPr>
          <p:cNvPr id="14357" name="Rectangle 19"/>
          <p:cNvSpPr>
            <a:spLocks noChangeArrowheads="1"/>
          </p:cNvSpPr>
          <p:nvPr/>
        </p:nvSpPr>
        <p:spPr bwMode="auto">
          <a:xfrm>
            <a:off x="8726489" y="2595564"/>
            <a:ext cx="149542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58" name="Rectangle 20"/>
          <p:cNvSpPr>
            <a:spLocks noChangeArrowheads="1"/>
          </p:cNvSpPr>
          <p:nvPr/>
        </p:nvSpPr>
        <p:spPr bwMode="auto">
          <a:xfrm>
            <a:off x="8058150" y="2595564"/>
            <a:ext cx="668338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59" name="Rectangle 21"/>
          <p:cNvSpPr>
            <a:spLocks noChangeArrowheads="1"/>
          </p:cNvSpPr>
          <p:nvPr/>
        </p:nvSpPr>
        <p:spPr bwMode="auto">
          <a:xfrm>
            <a:off x="7343776" y="2595564"/>
            <a:ext cx="71437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60" name="Rectangle 22"/>
          <p:cNvSpPr>
            <a:spLocks noChangeArrowheads="1"/>
          </p:cNvSpPr>
          <p:nvPr/>
        </p:nvSpPr>
        <p:spPr bwMode="auto">
          <a:xfrm>
            <a:off x="6362701" y="2595564"/>
            <a:ext cx="98107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592764" y="2595563"/>
            <a:ext cx="769937" cy="3516312"/>
            <a:chOff x="2563" y="1635"/>
            <a:chExt cx="485" cy="2215"/>
          </a:xfrm>
        </p:grpSpPr>
        <p:sp>
          <p:nvSpPr>
            <p:cNvPr id="14430" name="Rectangle 24"/>
            <p:cNvSpPr>
              <a:spLocks noChangeArrowheads="1"/>
            </p:cNvSpPr>
            <p:nvPr/>
          </p:nvSpPr>
          <p:spPr bwMode="auto">
            <a:xfrm>
              <a:off x="2563" y="3481"/>
              <a:ext cx="485" cy="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45</a:t>
              </a:r>
            </a:p>
          </p:txBody>
        </p:sp>
        <p:sp>
          <p:nvSpPr>
            <p:cNvPr id="14431" name="Rectangle 25"/>
            <p:cNvSpPr>
              <a:spLocks noChangeArrowheads="1"/>
            </p:cNvSpPr>
            <p:nvPr/>
          </p:nvSpPr>
          <p:spPr bwMode="auto">
            <a:xfrm>
              <a:off x="2563" y="3111"/>
              <a:ext cx="485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33</a:t>
              </a:r>
            </a:p>
          </p:txBody>
        </p:sp>
        <p:sp>
          <p:nvSpPr>
            <p:cNvPr id="14432" name="Rectangle 26"/>
            <p:cNvSpPr>
              <a:spLocks noChangeArrowheads="1"/>
            </p:cNvSpPr>
            <p:nvPr/>
          </p:nvSpPr>
          <p:spPr bwMode="auto">
            <a:xfrm>
              <a:off x="2563" y="2743"/>
              <a:ext cx="48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23</a:t>
              </a:r>
            </a:p>
          </p:txBody>
        </p:sp>
        <p:sp>
          <p:nvSpPr>
            <p:cNvPr id="14433" name="Rectangle 27"/>
            <p:cNvSpPr>
              <a:spLocks noChangeArrowheads="1"/>
            </p:cNvSpPr>
            <p:nvPr/>
          </p:nvSpPr>
          <p:spPr bwMode="auto">
            <a:xfrm>
              <a:off x="2563" y="2372"/>
              <a:ext cx="485" cy="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15</a:t>
              </a:r>
            </a:p>
          </p:txBody>
        </p:sp>
        <p:sp>
          <p:nvSpPr>
            <p:cNvPr id="14434" name="Rectangle 28"/>
            <p:cNvSpPr>
              <a:spLocks noChangeArrowheads="1"/>
            </p:cNvSpPr>
            <p:nvPr/>
          </p:nvSpPr>
          <p:spPr bwMode="auto">
            <a:xfrm>
              <a:off x="2563" y="2004"/>
              <a:ext cx="48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9</a:t>
              </a:r>
            </a:p>
          </p:txBody>
        </p:sp>
        <p:sp>
          <p:nvSpPr>
            <p:cNvPr id="14435" name="Rectangle 29"/>
            <p:cNvSpPr>
              <a:spLocks noChangeArrowheads="1"/>
            </p:cNvSpPr>
            <p:nvPr/>
          </p:nvSpPr>
          <p:spPr bwMode="auto">
            <a:xfrm>
              <a:off x="2563" y="1635"/>
              <a:ext cx="485" cy="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$5</a:t>
              </a:r>
            </a:p>
          </p:txBody>
        </p:sp>
      </p:grpSp>
      <p:sp>
        <p:nvSpPr>
          <p:cNvPr id="14362" name="Rectangle 30"/>
          <p:cNvSpPr>
            <a:spLocks noChangeArrowheads="1"/>
          </p:cNvSpPr>
          <p:nvPr/>
        </p:nvSpPr>
        <p:spPr bwMode="auto">
          <a:xfrm>
            <a:off x="4913313" y="2595564"/>
            <a:ext cx="67945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 dirty="0">
                <a:latin typeface="Arial"/>
                <a:cs typeface="Arial"/>
              </a:rPr>
              <a:t>€</a:t>
            </a:r>
            <a:r>
              <a:rPr lang="en-US" sz="2400" dirty="0" smtClean="0">
                <a:latin typeface="Arial"/>
                <a:cs typeface="Arial"/>
              </a:rPr>
              <a:t>0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4363" name="Rectangle 31"/>
          <p:cNvSpPr>
            <a:spLocks noChangeArrowheads="1"/>
          </p:cNvSpPr>
          <p:nvPr/>
        </p:nvSpPr>
        <p:spPr bwMode="auto">
          <a:xfrm>
            <a:off x="4311651" y="2595564"/>
            <a:ext cx="601663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0</a:t>
            </a:r>
          </a:p>
        </p:txBody>
      </p:sp>
      <p:sp>
        <p:nvSpPr>
          <p:cNvPr id="14364" name="Rectangle 32"/>
          <p:cNvSpPr>
            <a:spLocks noChangeArrowheads="1"/>
          </p:cNvSpPr>
          <p:nvPr/>
        </p:nvSpPr>
        <p:spPr bwMode="auto">
          <a:xfrm>
            <a:off x="8726489" y="1673225"/>
            <a:ext cx="14954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</a:pPr>
            <a:r>
              <a:rPr lang="en-US" sz="2800" b="1" dirty="0">
                <a:latin typeface="Arial"/>
                <a:cs typeface="Arial"/>
              </a:rPr>
              <a:t>∆</a:t>
            </a:r>
            <a:r>
              <a:rPr lang="en-US" sz="2400" dirty="0">
                <a:latin typeface="Arial"/>
                <a:cs typeface="Arial"/>
              </a:rPr>
              <a:t>Profit = </a:t>
            </a:r>
            <a:r>
              <a:rPr lang="en-US" sz="2400" i="1" dirty="0">
                <a:latin typeface="Arial"/>
                <a:cs typeface="Arial"/>
              </a:rPr>
              <a:t>MR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–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2400" i="1" dirty="0">
                <a:latin typeface="Arial"/>
                <a:cs typeface="Arial"/>
              </a:rPr>
              <a:t>MC</a:t>
            </a:r>
          </a:p>
        </p:txBody>
      </p:sp>
      <p:sp>
        <p:nvSpPr>
          <p:cNvPr id="14365" name="Rectangle 33"/>
          <p:cNvSpPr>
            <a:spLocks noChangeArrowheads="1"/>
          </p:cNvSpPr>
          <p:nvPr/>
        </p:nvSpPr>
        <p:spPr bwMode="auto">
          <a:xfrm>
            <a:off x="8058150" y="1673225"/>
            <a:ext cx="668338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 i="1">
                <a:latin typeface="Arial"/>
                <a:cs typeface="Arial"/>
              </a:rPr>
              <a:t>MC</a:t>
            </a:r>
          </a:p>
        </p:txBody>
      </p:sp>
      <p:sp>
        <p:nvSpPr>
          <p:cNvPr id="14366" name="Rectangle 34"/>
          <p:cNvSpPr>
            <a:spLocks noChangeArrowheads="1"/>
          </p:cNvSpPr>
          <p:nvPr/>
        </p:nvSpPr>
        <p:spPr bwMode="auto">
          <a:xfrm>
            <a:off x="7343776" y="1673225"/>
            <a:ext cx="71437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 i="1">
                <a:latin typeface="Arial"/>
                <a:cs typeface="Arial"/>
              </a:rPr>
              <a:t>MR</a:t>
            </a:r>
          </a:p>
        </p:txBody>
      </p:sp>
      <p:sp>
        <p:nvSpPr>
          <p:cNvPr id="14367" name="Rectangle 35"/>
          <p:cNvSpPr>
            <a:spLocks noChangeArrowheads="1"/>
          </p:cNvSpPr>
          <p:nvPr/>
        </p:nvSpPr>
        <p:spPr bwMode="auto">
          <a:xfrm>
            <a:off x="6362701" y="1673225"/>
            <a:ext cx="98107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 dirty="0">
                <a:latin typeface="Arial"/>
                <a:cs typeface="Arial"/>
              </a:rPr>
              <a:t>Profit</a:t>
            </a:r>
          </a:p>
        </p:txBody>
      </p:sp>
      <p:sp>
        <p:nvSpPr>
          <p:cNvPr id="14368" name="Rectangle 36"/>
          <p:cNvSpPr>
            <a:spLocks noChangeArrowheads="1"/>
          </p:cNvSpPr>
          <p:nvPr/>
        </p:nvSpPr>
        <p:spPr bwMode="auto">
          <a:xfrm>
            <a:off x="5592764" y="1673225"/>
            <a:ext cx="769937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 i="1">
                <a:latin typeface="Arial"/>
                <a:cs typeface="Arial"/>
              </a:rPr>
              <a:t>TC</a:t>
            </a:r>
          </a:p>
        </p:txBody>
      </p:sp>
      <p:sp>
        <p:nvSpPr>
          <p:cNvPr id="14369" name="Rectangle 37"/>
          <p:cNvSpPr>
            <a:spLocks noChangeArrowheads="1"/>
          </p:cNvSpPr>
          <p:nvPr/>
        </p:nvSpPr>
        <p:spPr bwMode="auto">
          <a:xfrm>
            <a:off x="4913313" y="1673225"/>
            <a:ext cx="679450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 i="1">
                <a:latin typeface="Arial"/>
                <a:cs typeface="Arial"/>
              </a:rPr>
              <a:t>TR</a:t>
            </a:r>
          </a:p>
        </p:txBody>
      </p:sp>
      <p:sp>
        <p:nvSpPr>
          <p:cNvPr id="14370" name="Rectangle 38"/>
          <p:cNvSpPr>
            <a:spLocks noChangeArrowheads="1"/>
          </p:cNvSpPr>
          <p:nvPr/>
        </p:nvSpPr>
        <p:spPr bwMode="auto">
          <a:xfrm>
            <a:off x="4311651" y="1673225"/>
            <a:ext cx="60166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 b="1" i="1">
                <a:latin typeface="Arial"/>
                <a:cs typeface="Arial"/>
              </a:rPr>
              <a:t>Q</a:t>
            </a:r>
          </a:p>
        </p:txBody>
      </p:sp>
      <p:sp>
        <p:nvSpPr>
          <p:cNvPr id="14371" name="Line 39"/>
          <p:cNvSpPr>
            <a:spLocks noChangeShapeType="1"/>
          </p:cNvSpPr>
          <p:nvPr/>
        </p:nvSpPr>
        <p:spPr bwMode="auto">
          <a:xfrm>
            <a:off x="4311651" y="1673225"/>
            <a:ext cx="591026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72" name="Line 40"/>
          <p:cNvSpPr>
            <a:spLocks noChangeShapeType="1"/>
          </p:cNvSpPr>
          <p:nvPr/>
        </p:nvSpPr>
        <p:spPr bwMode="auto">
          <a:xfrm>
            <a:off x="4311651" y="2595563"/>
            <a:ext cx="5910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73" name="Line 41"/>
          <p:cNvSpPr>
            <a:spLocks noChangeShapeType="1"/>
          </p:cNvSpPr>
          <p:nvPr/>
        </p:nvSpPr>
        <p:spPr bwMode="auto">
          <a:xfrm>
            <a:off x="4311651" y="3181350"/>
            <a:ext cx="5910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74" name="Line 42"/>
          <p:cNvSpPr>
            <a:spLocks noChangeShapeType="1"/>
          </p:cNvSpPr>
          <p:nvPr/>
        </p:nvSpPr>
        <p:spPr bwMode="auto">
          <a:xfrm>
            <a:off x="4311651" y="3765550"/>
            <a:ext cx="5910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75" name="Line 43"/>
          <p:cNvSpPr>
            <a:spLocks noChangeShapeType="1"/>
          </p:cNvSpPr>
          <p:nvPr/>
        </p:nvSpPr>
        <p:spPr bwMode="auto">
          <a:xfrm>
            <a:off x="4311651" y="4354513"/>
            <a:ext cx="5910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76" name="Line 44"/>
          <p:cNvSpPr>
            <a:spLocks noChangeShapeType="1"/>
          </p:cNvSpPr>
          <p:nvPr/>
        </p:nvSpPr>
        <p:spPr bwMode="auto">
          <a:xfrm>
            <a:off x="4311651" y="4938713"/>
            <a:ext cx="5910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77" name="Line 45"/>
          <p:cNvSpPr>
            <a:spLocks noChangeShapeType="1"/>
          </p:cNvSpPr>
          <p:nvPr/>
        </p:nvSpPr>
        <p:spPr bwMode="auto">
          <a:xfrm>
            <a:off x="4311651" y="5526088"/>
            <a:ext cx="5910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78" name="Line 46"/>
          <p:cNvSpPr>
            <a:spLocks noChangeShapeType="1"/>
          </p:cNvSpPr>
          <p:nvPr/>
        </p:nvSpPr>
        <p:spPr bwMode="auto">
          <a:xfrm>
            <a:off x="4311651" y="6111875"/>
            <a:ext cx="5910263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79" name="Line 47"/>
          <p:cNvSpPr>
            <a:spLocks noChangeShapeType="1"/>
          </p:cNvSpPr>
          <p:nvPr/>
        </p:nvSpPr>
        <p:spPr bwMode="auto">
          <a:xfrm>
            <a:off x="4311650" y="1673225"/>
            <a:ext cx="0" cy="44386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80" name="Line 48"/>
          <p:cNvSpPr>
            <a:spLocks noChangeShapeType="1"/>
          </p:cNvSpPr>
          <p:nvPr/>
        </p:nvSpPr>
        <p:spPr bwMode="auto">
          <a:xfrm>
            <a:off x="4913313" y="1673225"/>
            <a:ext cx="0" cy="443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81" name="Line 49"/>
          <p:cNvSpPr>
            <a:spLocks noChangeShapeType="1"/>
          </p:cNvSpPr>
          <p:nvPr/>
        </p:nvSpPr>
        <p:spPr bwMode="auto">
          <a:xfrm>
            <a:off x="5592763" y="1673225"/>
            <a:ext cx="0" cy="443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82" name="Line 50"/>
          <p:cNvSpPr>
            <a:spLocks noChangeShapeType="1"/>
          </p:cNvSpPr>
          <p:nvPr/>
        </p:nvSpPr>
        <p:spPr bwMode="auto">
          <a:xfrm>
            <a:off x="6362700" y="1673225"/>
            <a:ext cx="0" cy="443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83" name="Line 51"/>
          <p:cNvSpPr>
            <a:spLocks noChangeShapeType="1"/>
          </p:cNvSpPr>
          <p:nvPr/>
        </p:nvSpPr>
        <p:spPr bwMode="auto">
          <a:xfrm>
            <a:off x="7343775" y="1673225"/>
            <a:ext cx="0" cy="443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84" name="Line 52"/>
          <p:cNvSpPr>
            <a:spLocks noChangeShapeType="1"/>
          </p:cNvSpPr>
          <p:nvPr/>
        </p:nvSpPr>
        <p:spPr bwMode="auto">
          <a:xfrm>
            <a:off x="8058150" y="1673225"/>
            <a:ext cx="0" cy="443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85" name="Line 53"/>
          <p:cNvSpPr>
            <a:spLocks noChangeShapeType="1"/>
          </p:cNvSpPr>
          <p:nvPr/>
        </p:nvSpPr>
        <p:spPr bwMode="auto">
          <a:xfrm>
            <a:off x="8726488" y="1673225"/>
            <a:ext cx="0" cy="443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4386" name="Line 54"/>
          <p:cNvSpPr>
            <a:spLocks noChangeShapeType="1"/>
          </p:cNvSpPr>
          <p:nvPr/>
        </p:nvSpPr>
        <p:spPr bwMode="auto">
          <a:xfrm>
            <a:off x="10221913" y="1673225"/>
            <a:ext cx="0" cy="44386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22935" name="Text Box 55"/>
          <p:cNvSpPr txBox="1">
            <a:spLocks noChangeArrowheads="1"/>
          </p:cNvSpPr>
          <p:nvPr/>
        </p:nvSpPr>
        <p:spPr bwMode="auto">
          <a:xfrm>
            <a:off x="1925638" y="1917701"/>
            <a:ext cx="2182812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en-US" sz="2600" dirty="0">
                <a:latin typeface="Arial"/>
                <a:cs typeface="Arial"/>
              </a:rPr>
              <a:t>At any </a:t>
            </a:r>
            <a:r>
              <a:rPr lang="en-US" sz="2600" b="1" i="1" dirty="0">
                <a:latin typeface="Arial"/>
                <a:cs typeface="Arial"/>
              </a:rPr>
              <a:t>Q</a:t>
            </a:r>
            <a:r>
              <a:rPr lang="en-US" sz="2600" dirty="0">
                <a:latin typeface="Arial"/>
                <a:cs typeface="Arial"/>
              </a:rPr>
              <a:t> with </a:t>
            </a:r>
            <a:r>
              <a:rPr lang="en-US" sz="2600" i="1" dirty="0">
                <a:latin typeface="Arial"/>
                <a:cs typeface="Arial"/>
              </a:rPr>
              <a:t>MR</a:t>
            </a:r>
            <a:r>
              <a:rPr lang="en-US" sz="2600" dirty="0">
                <a:latin typeface="Arial"/>
                <a:cs typeface="Arial"/>
              </a:rPr>
              <a:t> &gt; </a:t>
            </a:r>
            <a:r>
              <a:rPr lang="en-US" sz="2600" i="1" dirty="0">
                <a:latin typeface="Arial"/>
                <a:cs typeface="Arial"/>
              </a:rPr>
              <a:t>MC</a:t>
            </a:r>
            <a:r>
              <a:rPr lang="en-US" sz="2600" dirty="0">
                <a:latin typeface="Arial"/>
                <a:cs typeface="Arial"/>
              </a:rPr>
              <a:t>,</a:t>
            </a:r>
            <a:br>
              <a:rPr lang="en-US" sz="2600" dirty="0">
                <a:latin typeface="Arial"/>
                <a:cs typeface="Arial"/>
              </a:rPr>
            </a:br>
            <a:r>
              <a:rPr lang="en-US" sz="2600" dirty="0">
                <a:latin typeface="Arial"/>
                <a:cs typeface="Arial"/>
              </a:rPr>
              <a:t>increasing </a:t>
            </a:r>
            <a:r>
              <a:rPr lang="en-US" sz="2600" b="1" i="1" dirty="0">
                <a:latin typeface="Arial"/>
                <a:cs typeface="Arial"/>
              </a:rPr>
              <a:t>Q</a:t>
            </a:r>
            <a:r>
              <a:rPr lang="en-US" sz="2600" dirty="0">
                <a:latin typeface="Arial"/>
                <a:cs typeface="Arial"/>
              </a:rPr>
              <a:t> raises profit. </a:t>
            </a:r>
          </a:p>
        </p:txBody>
      </p:sp>
      <p:sp>
        <p:nvSpPr>
          <p:cNvPr id="14388" name="Rectangle 56"/>
          <p:cNvSpPr>
            <a:spLocks noChangeArrowheads="1"/>
          </p:cNvSpPr>
          <p:nvPr/>
        </p:nvSpPr>
        <p:spPr bwMode="auto">
          <a:xfrm>
            <a:off x="8726489" y="5226050"/>
            <a:ext cx="1487487" cy="5857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89" name="Rectangle 57"/>
          <p:cNvSpPr>
            <a:spLocks noChangeArrowheads="1"/>
          </p:cNvSpPr>
          <p:nvPr/>
        </p:nvSpPr>
        <p:spPr bwMode="auto">
          <a:xfrm>
            <a:off x="8058150" y="5226050"/>
            <a:ext cx="668338" cy="5857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90" name="Rectangle 58"/>
          <p:cNvSpPr>
            <a:spLocks noChangeArrowheads="1"/>
          </p:cNvSpPr>
          <p:nvPr/>
        </p:nvSpPr>
        <p:spPr bwMode="auto">
          <a:xfrm>
            <a:off x="7343776" y="5226050"/>
            <a:ext cx="714375" cy="58578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91" name="Rectangle 59"/>
          <p:cNvSpPr>
            <a:spLocks noChangeArrowheads="1"/>
          </p:cNvSpPr>
          <p:nvPr/>
        </p:nvSpPr>
        <p:spPr bwMode="auto">
          <a:xfrm>
            <a:off x="8726489" y="4638676"/>
            <a:ext cx="1487487" cy="5873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92" name="Rectangle 60"/>
          <p:cNvSpPr>
            <a:spLocks noChangeArrowheads="1"/>
          </p:cNvSpPr>
          <p:nvPr/>
        </p:nvSpPr>
        <p:spPr bwMode="auto">
          <a:xfrm>
            <a:off x="8058150" y="4638676"/>
            <a:ext cx="668338" cy="587375"/>
          </a:xfrm>
          <a:prstGeom prst="rect">
            <a:avLst/>
          </a:prstGeom>
          <a:solidFill>
            <a:srgbClr val="FFE5E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93" name="Rectangle 61"/>
          <p:cNvSpPr>
            <a:spLocks noChangeArrowheads="1"/>
          </p:cNvSpPr>
          <p:nvPr/>
        </p:nvSpPr>
        <p:spPr bwMode="auto">
          <a:xfrm>
            <a:off x="7343776" y="4638676"/>
            <a:ext cx="714375" cy="5873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94" name="Rectangle 62"/>
          <p:cNvSpPr>
            <a:spLocks noChangeArrowheads="1"/>
          </p:cNvSpPr>
          <p:nvPr/>
        </p:nvSpPr>
        <p:spPr bwMode="auto">
          <a:xfrm>
            <a:off x="8726489" y="4054475"/>
            <a:ext cx="1487487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95" name="Rectangle 63"/>
          <p:cNvSpPr>
            <a:spLocks noChangeArrowheads="1"/>
          </p:cNvSpPr>
          <p:nvPr/>
        </p:nvSpPr>
        <p:spPr bwMode="auto">
          <a:xfrm>
            <a:off x="8058150" y="4054475"/>
            <a:ext cx="668338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96" name="Rectangle 64"/>
          <p:cNvSpPr>
            <a:spLocks noChangeArrowheads="1"/>
          </p:cNvSpPr>
          <p:nvPr/>
        </p:nvSpPr>
        <p:spPr bwMode="auto">
          <a:xfrm>
            <a:off x="7343776" y="4054475"/>
            <a:ext cx="714375" cy="584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97" name="Rectangle 65"/>
          <p:cNvSpPr>
            <a:spLocks noChangeArrowheads="1"/>
          </p:cNvSpPr>
          <p:nvPr/>
        </p:nvSpPr>
        <p:spPr bwMode="auto">
          <a:xfrm>
            <a:off x="8726489" y="3465513"/>
            <a:ext cx="1487487" cy="5889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98" name="Rectangle 66"/>
          <p:cNvSpPr>
            <a:spLocks noChangeArrowheads="1"/>
          </p:cNvSpPr>
          <p:nvPr/>
        </p:nvSpPr>
        <p:spPr bwMode="auto">
          <a:xfrm>
            <a:off x="8058150" y="3465513"/>
            <a:ext cx="668338" cy="5889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399" name="Rectangle 67"/>
          <p:cNvSpPr>
            <a:spLocks noChangeArrowheads="1"/>
          </p:cNvSpPr>
          <p:nvPr/>
        </p:nvSpPr>
        <p:spPr bwMode="auto">
          <a:xfrm>
            <a:off x="7343776" y="3465513"/>
            <a:ext cx="714375" cy="5889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400" name="Rectangle 68"/>
          <p:cNvSpPr>
            <a:spLocks noChangeArrowheads="1"/>
          </p:cNvSpPr>
          <p:nvPr/>
        </p:nvSpPr>
        <p:spPr bwMode="auto">
          <a:xfrm>
            <a:off x="8726489" y="2881313"/>
            <a:ext cx="1487487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401" name="Rectangle 69"/>
          <p:cNvSpPr>
            <a:spLocks noChangeArrowheads="1"/>
          </p:cNvSpPr>
          <p:nvPr/>
        </p:nvSpPr>
        <p:spPr bwMode="auto">
          <a:xfrm>
            <a:off x="8058150" y="2881313"/>
            <a:ext cx="668338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14402" name="Rectangle 70"/>
          <p:cNvSpPr>
            <a:spLocks noChangeArrowheads="1"/>
          </p:cNvSpPr>
          <p:nvPr/>
        </p:nvSpPr>
        <p:spPr bwMode="auto">
          <a:xfrm>
            <a:off x="7343776" y="2881313"/>
            <a:ext cx="714375" cy="584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endParaRPr lang="en-US" sz="2400">
              <a:latin typeface="Arial"/>
              <a:cs typeface="Arial"/>
            </a:endParaRPr>
          </a:p>
        </p:txBody>
      </p: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6370639" y="2592388"/>
            <a:ext cx="981075" cy="3516312"/>
            <a:chOff x="3053" y="1633"/>
            <a:chExt cx="618" cy="2215"/>
          </a:xfrm>
        </p:grpSpPr>
        <p:sp>
          <p:nvSpPr>
            <p:cNvPr id="14424" name="Rectangle 72"/>
            <p:cNvSpPr>
              <a:spLocks noChangeArrowheads="1"/>
            </p:cNvSpPr>
            <p:nvPr/>
          </p:nvSpPr>
          <p:spPr bwMode="auto">
            <a:xfrm>
              <a:off x="3053" y="3479"/>
              <a:ext cx="618" cy="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14425" name="Rectangle 73"/>
            <p:cNvSpPr>
              <a:spLocks noChangeArrowheads="1"/>
            </p:cNvSpPr>
            <p:nvPr/>
          </p:nvSpPr>
          <p:spPr bwMode="auto">
            <a:xfrm>
              <a:off x="3053" y="3109"/>
              <a:ext cx="618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14426" name="Rectangle 74"/>
            <p:cNvSpPr>
              <a:spLocks noChangeArrowheads="1"/>
            </p:cNvSpPr>
            <p:nvPr/>
          </p:nvSpPr>
          <p:spPr bwMode="auto">
            <a:xfrm>
              <a:off x="3053" y="2741"/>
              <a:ext cx="618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14427" name="Rectangle 75"/>
            <p:cNvSpPr>
              <a:spLocks noChangeArrowheads="1"/>
            </p:cNvSpPr>
            <p:nvPr/>
          </p:nvSpPr>
          <p:spPr bwMode="auto">
            <a:xfrm>
              <a:off x="3053" y="2370"/>
              <a:ext cx="618" cy="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14428" name="Rectangle 76"/>
            <p:cNvSpPr>
              <a:spLocks noChangeArrowheads="1"/>
            </p:cNvSpPr>
            <p:nvPr/>
          </p:nvSpPr>
          <p:spPr bwMode="auto">
            <a:xfrm>
              <a:off x="3053" y="2002"/>
              <a:ext cx="618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429" name="Rectangle 77"/>
            <p:cNvSpPr>
              <a:spLocks noChangeArrowheads="1"/>
            </p:cNvSpPr>
            <p:nvPr/>
          </p:nvSpPr>
          <p:spPr bwMode="auto">
            <a:xfrm>
              <a:off x="3053" y="1633"/>
              <a:ext cx="618" cy="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–$5</a:t>
              </a:r>
            </a:p>
          </p:txBody>
        </p:sp>
      </p:grpSp>
      <p:sp>
        <p:nvSpPr>
          <p:cNvPr id="14404" name="Rectangle 78"/>
          <p:cNvSpPr>
            <a:spLocks noChangeArrowheads="1"/>
          </p:cNvSpPr>
          <p:nvPr/>
        </p:nvSpPr>
        <p:spPr bwMode="auto">
          <a:xfrm>
            <a:off x="7342189" y="5221289"/>
            <a:ext cx="71437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10</a:t>
            </a:r>
          </a:p>
        </p:txBody>
      </p:sp>
      <p:sp>
        <p:nvSpPr>
          <p:cNvPr id="14405" name="Rectangle 79"/>
          <p:cNvSpPr>
            <a:spLocks noChangeArrowheads="1"/>
          </p:cNvSpPr>
          <p:nvPr/>
        </p:nvSpPr>
        <p:spPr bwMode="auto">
          <a:xfrm>
            <a:off x="7342189" y="4633914"/>
            <a:ext cx="714375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10</a:t>
            </a:r>
          </a:p>
        </p:txBody>
      </p:sp>
      <p:sp>
        <p:nvSpPr>
          <p:cNvPr id="14406" name="Rectangle 80"/>
          <p:cNvSpPr>
            <a:spLocks noChangeArrowheads="1"/>
          </p:cNvSpPr>
          <p:nvPr/>
        </p:nvSpPr>
        <p:spPr bwMode="auto">
          <a:xfrm>
            <a:off x="7342189" y="4049713"/>
            <a:ext cx="7143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10</a:t>
            </a:r>
          </a:p>
        </p:txBody>
      </p:sp>
      <p:sp>
        <p:nvSpPr>
          <p:cNvPr id="14407" name="Rectangle 81"/>
          <p:cNvSpPr>
            <a:spLocks noChangeArrowheads="1"/>
          </p:cNvSpPr>
          <p:nvPr/>
        </p:nvSpPr>
        <p:spPr bwMode="auto">
          <a:xfrm>
            <a:off x="7342189" y="3460751"/>
            <a:ext cx="71437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>
                <a:latin typeface="Arial"/>
                <a:cs typeface="Arial"/>
              </a:rPr>
              <a:t>10</a:t>
            </a:r>
          </a:p>
        </p:txBody>
      </p:sp>
      <p:grpSp>
        <p:nvGrpSpPr>
          <p:cNvPr id="4" name="Group 82"/>
          <p:cNvGrpSpPr>
            <a:grpSpLocks/>
          </p:cNvGrpSpPr>
          <p:nvPr/>
        </p:nvGrpSpPr>
        <p:grpSpPr bwMode="auto">
          <a:xfrm>
            <a:off x="8724900" y="2876551"/>
            <a:ext cx="1468438" cy="2930525"/>
            <a:chOff x="4536" y="1812"/>
            <a:chExt cx="925" cy="1846"/>
          </a:xfrm>
        </p:grpSpPr>
        <p:sp>
          <p:nvSpPr>
            <p:cNvPr id="14419" name="Rectangle 83"/>
            <p:cNvSpPr>
              <a:spLocks noChangeArrowheads="1"/>
            </p:cNvSpPr>
            <p:nvPr/>
          </p:nvSpPr>
          <p:spPr bwMode="auto">
            <a:xfrm>
              <a:off x="4536" y="3289"/>
              <a:ext cx="925" cy="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–2 </a:t>
              </a:r>
            </a:p>
          </p:txBody>
        </p:sp>
        <p:sp>
          <p:nvSpPr>
            <p:cNvPr id="14420" name="Rectangle 84"/>
            <p:cNvSpPr>
              <a:spLocks noChangeArrowheads="1"/>
            </p:cNvSpPr>
            <p:nvPr/>
          </p:nvSpPr>
          <p:spPr bwMode="auto">
            <a:xfrm>
              <a:off x="4536" y="2919"/>
              <a:ext cx="925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4421" name="Rectangle 85"/>
            <p:cNvSpPr>
              <a:spLocks noChangeArrowheads="1"/>
            </p:cNvSpPr>
            <p:nvPr/>
          </p:nvSpPr>
          <p:spPr bwMode="auto">
            <a:xfrm>
              <a:off x="4536" y="2551"/>
              <a:ext cx="9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4422" name="Rectangle 86"/>
            <p:cNvSpPr>
              <a:spLocks noChangeArrowheads="1"/>
            </p:cNvSpPr>
            <p:nvPr/>
          </p:nvSpPr>
          <p:spPr bwMode="auto">
            <a:xfrm>
              <a:off x="4536" y="2180"/>
              <a:ext cx="925" cy="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4423" name="Rectangle 87"/>
            <p:cNvSpPr>
              <a:spLocks noChangeArrowheads="1"/>
            </p:cNvSpPr>
            <p:nvPr/>
          </p:nvSpPr>
          <p:spPr bwMode="auto">
            <a:xfrm>
              <a:off x="4536" y="1812"/>
              <a:ext cx="9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 dirty="0">
                  <a:solidFill>
                    <a:srgbClr val="0000FF"/>
                  </a:solidFill>
                  <a:latin typeface="Arial"/>
                  <a:cs typeface="Arial"/>
                </a:rPr>
                <a:t>€</a:t>
              </a:r>
              <a:r>
                <a:rPr lang="en-US" sz="2400" dirty="0" smtClean="0">
                  <a:solidFill>
                    <a:srgbClr val="0000FF"/>
                  </a:solidFill>
                  <a:latin typeface="Arial"/>
                  <a:cs typeface="Arial"/>
                </a:rPr>
                <a:t>6</a:t>
              </a:r>
              <a:endParaRPr lang="en-US" sz="2400" dirty="0">
                <a:solidFill>
                  <a:srgbClr val="0000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" name="Group 88"/>
          <p:cNvGrpSpPr>
            <a:grpSpLocks/>
          </p:cNvGrpSpPr>
          <p:nvPr/>
        </p:nvGrpSpPr>
        <p:grpSpPr bwMode="auto">
          <a:xfrm>
            <a:off x="8056564" y="2876551"/>
            <a:ext cx="668337" cy="2930525"/>
            <a:chOff x="4115" y="1812"/>
            <a:chExt cx="421" cy="1846"/>
          </a:xfrm>
        </p:grpSpPr>
        <p:sp>
          <p:nvSpPr>
            <p:cNvPr id="14414" name="Rectangle 89"/>
            <p:cNvSpPr>
              <a:spLocks noChangeArrowheads="1"/>
            </p:cNvSpPr>
            <p:nvPr/>
          </p:nvSpPr>
          <p:spPr bwMode="auto">
            <a:xfrm>
              <a:off x="4115" y="3289"/>
              <a:ext cx="421" cy="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12</a:t>
              </a:r>
            </a:p>
          </p:txBody>
        </p:sp>
        <p:sp>
          <p:nvSpPr>
            <p:cNvPr id="14415" name="Rectangle 90"/>
            <p:cNvSpPr>
              <a:spLocks noChangeArrowheads="1"/>
            </p:cNvSpPr>
            <p:nvPr/>
          </p:nvSpPr>
          <p:spPr bwMode="auto">
            <a:xfrm>
              <a:off x="4115" y="2919"/>
              <a:ext cx="421" cy="37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 dirty="0">
                  <a:solidFill>
                    <a:srgbClr val="0000FF"/>
                  </a:solidFill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4416" name="Rectangle 91"/>
            <p:cNvSpPr>
              <a:spLocks noChangeArrowheads="1"/>
            </p:cNvSpPr>
            <p:nvPr/>
          </p:nvSpPr>
          <p:spPr bwMode="auto">
            <a:xfrm>
              <a:off x="4115" y="2551"/>
              <a:ext cx="421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14417" name="Rectangle 92"/>
            <p:cNvSpPr>
              <a:spLocks noChangeArrowheads="1"/>
            </p:cNvSpPr>
            <p:nvPr/>
          </p:nvSpPr>
          <p:spPr bwMode="auto">
            <a:xfrm>
              <a:off x="4115" y="2180"/>
              <a:ext cx="421" cy="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>
                  <a:solidFill>
                    <a:srgbClr val="0000FF"/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14418" name="Rectangle 93"/>
            <p:cNvSpPr>
              <a:spLocks noChangeArrowheads="1"/>
            </p:cNvSpPr>
            <p:nvPr/>
          </p:nvSpPr>
          <p:spPr bwMode="auto">
            <a:xfrm>
              <a:off x="4115" y="1812"/>
              <a:ext cx="421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lnSpc>
                  <a:spcPct val="105000"/>
                </a:lnSpc>
                <a:spcBef>
                  <a:spcPct val="45000"/>
                </a:spcBef>
                <a:buClr>
                  <a:srgbClr val="00B85C"/>
                </a:buClr>
                <a:buSzPct val="120000"/>
                <a:buFont typeface="Wingdings" pitchFamily="2" charset="2"/>
                <a:buNone/>
              </a:pPr>
              <a:r>
                <a:rPr lang="en-US" sz="2400" dirty="0">
                  <a:solidFill>
                    <a:srgbClr val="0000FF"/>
                  </a:solidFill>
                  <a:latin typeface="Arial"/>
                  <a:cs typeface="Arial"/>
                </a:rPr>
                <a:t>€</a:t>
              </a:r>
              <a:r>
                <a:rPr lang="en-US" sz="2400" dirty="0" smtClean="0">
                  <a:solidFill>
                    <a:srgbClr val="0000FF"/>
                  </a:solidFill>
                  <a:latin typeface="Arial"/>
                  <a:cs typeface="Arial"/>
                </a:rPr>
                <a:t>4</a:t>
              </a:r>
              <a:endParaRPr lang="en-US" sz="2400" dirty="0">
                <a:solidFill>
                  <a:srgbClr val="0000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4410" name="Rectangle 94"/>
          <p:cNvSpPr>
            <a:spLocks noChangeArrowheads="1"/>
          </p:cNvSpPr>
          <p:nvPr/>
        </p:nvSpPr>
        <p:spPr bwMode="auto">
          <a:xfrm>
            <a:off x="7342189" y="2876550"/>
            <a:ext cx="7143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400" dirty="0">
                <a:latin typeface="Arial"/>
                <a:cs typeface="Arial"/>
              </a:rPr>
              <a:t>€</a:t>
            </a:r>
            <a:r>
              <a:rPr lang="en-US" sz="2400" dirty="0" smtClean="0">
                <a:latin typeface="Arial"/>
                <a:cs typeface="Arial"/>
              </a:rPr>
              <a:t>10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22977" name="Text Box 97"/>
          <p:cNvSpPr txBox="1">
            <a:spLocks noChangeArrowheads="1"/>
          </p:cNvSpPr>
          <p:nvPr/>
        </p:nvSpPr>
        <p:spPr bwMode="auto">
          <a:xfrm>
            <a:off x="1905000" y="4062414"/>
            <a:ext cx="2230438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en-US" sz="2600">
                <a:latin typeface="Arial"/>
                <a:cs typeface="Arial"/>
              </a:rPr>
              <a:t>At any </a:t>
            </a:r>
            <a:r>
              <a:rPr lang="en-US" sz="2600" b="1" i="1">
                <a:latin typeface="Arial"/>
                <a:cs typeface="Arial"/>
              </a:rPr>
              <a:t>Q</a:t>
            </a:r>
            <a:r>
              <a:rPr lang="en-US" sz="2600">
                <a:latin typeface="Arial"/>
                <a:cs typeface="Arial"/>
              </a:rPr>
              <a:t> with </a:t>
            </a:r>
            <a:r>
              <a:rPr lang="en-US" sz="2600" i="1">
                <a:latin typeface="Arial"/>
                <a:cs typeface="Arial"/>
              </a:rPr>
              <a:t>MR</a:t>
            </a:r>
            <a:r>
              <a:rPr lang="en-US" sz="2600">
                <a:latin typeface="Arial"/>
                <a:cs typeface="Arial"/>
              </a:rPr>
              <a:t> &lt; </a:t>
            </a:r>
            <a:r>
              <a:rPr lang="en-US" sz="2600" i="1">
                <a:latin typeface="Arial"/>
                <a:cs typeface="Arial"/>
              </a:rPr>
              <a:t>MC</a:t>
            </a:r>
            <a:r>
              <a:rPr lang="en-US" sz="2600">
                <a:latin typeface="Arial"/>
                <a:cs typeface="Arial"/>
              </a:rPr>
              <a:t>,</a:t>
            </a:r>
            <a:br>
              <a:rPr lang="en-US" sz="2600">
                <a:latin typeface="Arial"/>
                <a:cs typeface="Arial"/>
              </a:rPr>
            </a:br>
            <a:r>
              <a:rPr lang="en-US" sz="2600">
                <a:latin typeface="Arial"/>
                <a:cs typeface="Arial"/>
              </a:rPr>
              <a:t>reducing </a:t>
            </a:r>
            <a:r>
              <a:rPr lang="en-US" sz="2600" b="1" i="1">
                <a:latin typeface="Arial"/>
                <a:cs typeface="Arial"/>
              </a:rPr>
              <a:t>Q</a:t>
            </a:r>
            <a:r>
              <a:rPr lang="en-US" sz="2600">
                <a:latin typeface="Arial"/>
                <a:cs typeface="Arial"/>
              </a:rPr>
              <a:t> raises profit. </a:t>
            </a:r>
          </a:p>
        </p:txBody>
      </p:sp>
      <p:sp>
        <p:nvSpPr>
          <p:cNvPr id="14413" name="FlagCount" hidden="1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9779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>
                <a:latin typeface="Tahoma" pitchFamily="34" charset="0"/>
                <a:cs typeface="Arial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719082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5" grpId="0"/>
      <p:bldP spid="1229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5197476" y="3935414"/>
            <a:ext cx="6167438" cy="473075"/>
            <a:chOff x="2314" y="2374"/>
            <a:chExt cx="3885" cy="298"/>
          </a:xfrm>
        </p:grpSpPr>
        <p:sp>
          <p:nvSpPr>
            <p:cNvPr id="15394" name="Line 18"/>
            <p:cNvSpPr>
              <a:spLocks noChangeShapeType="1"/>
            </p:cNvSpPr>
            <p:nvPr/>
          </p:nvSpPr>
          <p:spPr bwMode="auto">
            <a:xfrm>
              <a:off x="2726" y="2525"/>
              <a:ext cx="2250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5395" name="Text Box 25"/>
            <p:cNvSpPr txBox="1">
              <a:spLocks noChangeArrowheads="1"/>
            </p:cNvSpPr>
            <p:nvPr/>
          </p:nvSpPr>
          <p:spPr bwMode="auto">
            <a:xfrm>
              <a:off x="2314" y="2374"/>
              <a:ext cx="387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P</a:t>
              </a:r>
              <a:r>
                <a:rPr lang="en-US" sz="2500" b="1" baseline="-2500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5396" name="Text Box 48"/>
            <p:cNvSpPr txBox="1">
              <a:spLocks noChangeArrowheads="1"/>
            </p:cNvSpPr>
            <p:nvPr/>
          </p:nvSpPr>
          <p:spPr bwMode="auto">
            <a:xfrm>
              <a:off x="5010" y="2401"/>
              <a:ext cx="1189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i="1" dirty="0" smtClean="0">
                  <a:latin typeface="Arial"/>
                  <a:cs typeface="Arial"/>
                </a:rPr>
                <a:t>P=MR=AR</a:t>
              </a:r>
              <a:endParaRPr lang="en-US" sz="2500" i="1" dirty="0">
                <a:latin typeface="Arial"/>
                <a:cs typeface="Arial"/>
              </a:endParaRPr>
            </a:p>
          </p:txBody>
        </p:sp>
      </p:grpSp>
      <p:sp>
        <p:nvSpPr>
          <p:cNvPr id="153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219075"/>
            <a:ext cx="8229600" cy="649288"/>
          </a:xfrm>
        </p:spPr>
        <p:txBody>
          <a:bodyPr/>
          <a:lstStyle/>
          <a:p>
            <a:pPr eaLnBrk="1" hangingPunct="1"/>
            <a:r>
              <a:rPr lang="en-US" sz="3400"/>
              <a:t>MC and the Firm’s Supply Decision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4375" y="1676401"/>
            <a:ext cx="2820988" cy="45942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500" dirty="0"/>
              <a:t>At </a:t>
            </a:r>
            <a:r>
              <a:rPr lang="en-US" sz="2500" b="1" i="1" dirty="0" err="1"/>
              <a:t>Q</a:t>
            </a:r>
            <a:r>
              <a:rPr lang="en-US" sz="2500" b="1" baseline="-25000" dirty="0" err="1"/>
              <a:t>a</a:t>
            </a:r>
            <a:r>
              <a:rPr lang="en-US" sz="2500" dirty="0"/>
              <a:t>, </a:t>
            </a:r>
            <a:r>
              <a:rPr lang="en-US" sz="2500" i="1" dirty="0"/>
              <a:t>MC</a:t>
            </a:r>
            <a:r>
              <a:rPr lang="en-US" sz="2500" dirty="0"/>
              <a:t> &lt; </a:t>
            </a:r>
            <a:r>
              <a:rPr lang="en-US" sz="2500" i="1" dirty="0"/>
              <a:t>MR</a:t>
            </a:r>
            <a:r>
              <a:rPr lang="en-US" sz="2500" dirty="0"/>
              <a:t>.</a:t>
            </a:r>
          </a:p>
          <a:p>
            <a:pPr marL="0" indent="0" eaLnBrk="1" hangingPunct="1">
              <a:buNone/>
            </a:pPr>
            <a:r>
              <a:rPr lang="en-US" sz="2500" dirty="0"/>
              <a:t>So, increase </a:t>
            </a:r>
            <a:r>
              <a:rPr lang="en-US" sz="2500" b="1" i="1" dirty="0"/>
              <a:t>Q</a:t>
            </a:r>
            <a:r>
              <a:rPr lang="en-US" sz="2500" dirty="0"/>
              <a:t> </a:t>
            </a:r>
            <a:br>
              <a:rPr lang="en-US" sz="2500" dirty="0"/>
            </a:br>
            <a:r>
              <a:rPr lang="en-US" sz="2500" dirty="0"/>
              <a:t>to raise profit. </a:t>
            </a:r>
          </a:p>
          <a:p>
            <a:pPr marL="0" indent="0" eaLnBrk="1" hangingPunct="1">
              <a:spcBef>
                <a:spcPct val="60000"/>
              </a:spcBef>
              <a:buNone/>
            </a:pPr>
            <a:r>
              <a:rPr lang="en-US" sz="2500" dirty="0"/>
              <a:t>At </a:t>
            </a:r>
            <a:r>
              <a:rPr lang="en-US" sz="2500" b="1" i="1" dirty="0" err="1"/>
              <a:t>Q</a:t>
            </a:r>
            <a:r>
              <a:rPr lang="en-US" sz="2500" b="1" baseline="-25000" dirty="0" err="1"/>
              <a:t>b</a:t>
            </a:r>
            <a:r>
              <a:rPr lang="en-US" sz="2500" dirty="0"/>
              <a:t>, </a:t>
            </a:r>
            <a:r>
              <a:rPr lang="en-US" sz="2500" i="1" dirty="0"/>
              <a:t>MC</a:t>
            </a:r>
            <a:r>
              <a:rPr lang="en-US" sz="2500" dirty="0"/>
              <a:t> &gt; </a:t>
            </a:r>
            <a:r>
              <a:rPr lang="en-US" sz="2500" i="1" dirty="0"/>
              <a:t>MR</a:t>
            </a:r>
            <a:r>
              <a:rPr lang="en-US" sz="2500" dirty="0"/>
              <a:t>.</a:t>
            </a:r>
          </a:p>
          <a:p>
            <a:pPr marL="0" indent="0" eaLnBrk="1" hangingPunct="1">
              <a:buNone/>
            </a:pPr>
            <a:r>
              <a:rPr lang="en-US" sz="2500" dirty="0"/>
              <a:t>So, reduce </a:t>
            </a:r>
            <a:r>
              <a:rPr lang="en-US" sz="2500" b="1" i="1" dirty="0"/>
              <a:t>Q</a:t>
            </a:r>
            <a:r>
              <a:rPr lang="en-US" sz="2500" dirty="0"/>
              <a:t> </a:t>
            </a:r>
            <a:br>
              <a:rPr lang="en-US" sz="2500" dirty="0"/>
            </a:br>
            <a:r>
              <a:rPr lang="en-US" sz="2500" dirty="0"/>
              <a:t>to raise profit. </a:t>
            </a:r>
          </a:p>
          <a:p>
            <a:pPr marL="0" indent="0" eaLnBrk="1" hangingPunct="1">
              <a:spcBef>
                <a:spcPct val="60000"/>
              </a:spcBef>
              <a:buNone/>
            </a:pPr>
            <a:r>
              <a:rPr lang="en-US" sz="2500" dirty="0"/>
              <a:t>At </a:t>
            </a:r>
            <a:r>
              <a:rPr lang="en-US" sz="2500" b="1" i="1" dirty="0"/>
              <a:t>Q</a:t>
            </a:r>
            <a:r>
              <a:rPr lang="en-US" sz="2500" b="1" baseline="-25000" dirty="0"/>
              <a:t>1</a:t>
            </a:r>
            <a:r>
              <a:rPr lang="en-US" sz="2500" dirty="0"/>
              <a:t>, </a:t>
            </a:r>
            <a:r>
              <a:rPr lang="en-US" sz="2500" i="1" dirty="0"/>
              <a:t>MC</a:t>
            </a:r>
            <a:r>
              <a:rPr lang="en-US" sz="2500" dirty="0"/>
              <a:t> = </a:t>
            </a:r>
            <a:r>
              <a:rPr lang="en-US" sz="2500" i="1" dirty="0"/>
              <a:t>MR</a:t>
            </a:r>
            <a:r>
              <a:rPr lang="en-US" sz="2500" dirty="0"/>
              <a:t>.</a:t>
            </a:r>
          </a:p>
          <a:p>
            <a:pPr marL="0" indent="0" eaLnBrk="1" hangingPunct="1">
              <a:buNone/>
            </a:pPr>
            <a:r>
              <a:rPr lang="en-US" sz="2500" dirty="0"/>
              <a:t>Changing </a:t>
            </a:r>
            <a:r>
              <a:rPr lang="en-US" sz="2500" b="1" i="1" dirty="0"/>
              <a:t>Q</a:t>
            </a:r>
            <a:r>
              <a:rPr lang="en-US" sz="2500" dirty="0"/>
              <a:t> </a:t>
            </a:r>
            <a:br>
              <a:rPr lang="en-US" sz="2500" dirty="0"/>
            </a:br>
            <a:r>
              <a:rPr lang="en-US" sz="2500" dirty="0"/>
              <a:t>would lower profit. </a:t>
            </a:r>
          </a:p>
        </p:txBody>
      </p: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5230813" y="1698625"/>
            <a:ext cx="4864100" cy="4146550"/>
            <a:chOff x="2335" y="1070"/>
            <a:chExt cx="3064" cy="2612"/>
          </a:xfrm>
        </p:grpSpPr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2730" y="1335"/>
              <a:ext cx="2357" cy="2206"/>
              <a:chOff x="1489" y="785"/>
              <a:chExt cx="3650" cy="2492"/>
            </a:xfrm>
          </p:grpSpPr>
          <p:sp>
            <p:nvSpPr>
              <p:cNvPr id="15392" name="Line 5"/>
              <p:cNvSpPr>
                <a:spLocks noChangeShapeType="1"/>
              </p:cNvSpPr>
              <p:nvPr/>
            </p:nvSpPr>
            <p:spPr bwMode="auto">
              <a:xfrm>
                <a:off x="1489" y="785"/>
                <a:ext cx="0" cy="24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5393" name="Line 6"/>
              <p:cNvSpPr>
                <a:spLocks noChangeShapeType="1"/>
              </p:cNvSpPr>
              <p:nvPr/>
            </p:nvSpPr>
            <p:spPr bwMode="auto">
              <a:xfrm>
                <a:off x="1489" y="3277"/>
                <a:ext cx="36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5390" name="Text Box 7"/>
            <p:cNvSpPr txBox="1">
              <a:spLocks noChangeArrowheads="1"/>
            </p:cNvSpPr>
            <p:nvPr/>
          </p:nvSpPr>
          <p:spPr bwMode="auto">
            <a:xfrm>
              <a:off x="5061" y="3384"/>
              <a:ext cx="338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</a:p>
          </p:txBody>
        </p:sp>
        <p:sp>
          <p:nvSpPr>
            <p:cNvPr id="15391" name="Text Box 8"/>
            <p:cNvSpPr txBox="1">
              <a:spLocks noChangeArrowheads="1"/>
            </p:cNvSpPr>
            <p:nvPr/>
          </p:nvSpPr>
          <p:spPr bwMode="auto">
            <a:xfrm>
              <a:off x="2335" y="1070"/>
              <a:ext cx="692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500">
                  <a:latin typeface="Arial"/>
                  <a:cs typeface="Arial"/>
                </a:rPr>
                <a:t>Costs</a:t>
              </a:r>
            </a:p>
          </p:txBody>
        </p:sp>
      </p:grpSp>
      <p:grpSp>
        <p:nvGrpSpPr>
          <p:cNvPr id="5" name="Group 54"/>
          <p:cNvGrpSpPr>
            <a:grpSpLocks/>
          </p:cNvGrpSpPr>
          <p:nvPr/>
        </p:nvGrpSpPr>
        <p:grpSpPr bwMode="auto">
          <a:xfrm>
            <a:off x="6116639" y="2287589"/>
            <a:ext cx="3322637" cy="3157537"/>
            <a:chOff x="2893" y="1336"/>
            <a:chExt cx="2093" cy="1989"/>
          </a:xfrm>
        </p:grpSpPr>
        <p:sp>
          <p:nvSpPr>
            <p:cNvPr id="15387" name="Line 9"/>
            <p:cNvSpPr>
              <a:spLocks noChangeShapeType="1"/>
            </p:cNvSpPr>
            <p:nvPr/>
          </p:nvSpPr>
          <p:spPr bwMode="auto">
            <a:xfrm flipV="1">
              <a:off x="2893" y="1568"/>
              <a:ext cx="1690" cy="1757"/>
            </a:xfrm>
            <a:prstGeom prst="line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5388" name="Text Box 15"/>
            <p:cNvSpPr txBox="1">
              <a:spLocks noChangeArrowheads="1"/>
            </p:cNvSpPr>
            <p:nvPr/>
          </p:nvSpPr>
          <p:spPr bwMode="auto">
            <a:xfrm>
              <a:off x="4603" y="1336"/>
              <a:ext cx="38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i="1" dirty="0">
                  <a:latin typeface="Arial"/>
                  <a:cs typeface="Arial"/>
                </a:rPr>
                <a:t>MC</a:t>
              </a:r>
            </a:p>
          </p:txBody>
        </p:sp>
      </p:grp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7164389" y="4102101"/>
            <a:ext cx="422275" cy="1914525"/>
            <a:chOff x="3553" y="2479"/>
            <a:chExt cx="266" cy="1206"/>
          </a:xfrm>
        </p:grpSpPr>
        <p:sp>
          <p:nvSpPr>
            <p:cNvPr id="15384" name="Text Box 26"/>
            <p:cNvSpPr txBox="1">
              <a:spLocks noChangeArrowheads="1"/>
            </p:cNvSpPr>
            <p:nvPr/>
          </p:nvSpPr>
          <p:spPr bwMode="auto">
            <a:xfrm>
              <a:off x="3553" y="3445"/>
              <a:ext cx="26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  <a:r>
                <a:rPr lang="en-US" sz="2500" b="1" baseline="-2500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5385" name="Line 29"/>
            <p:cNvSpPr>
              <a:spLocks noChangeShapeType="1"/>
            </p:cNvSpPr>
            <p:nvPr/>
          </p:nvSpPr>
          <p:spPr bwMode="auto">
            <a:xfrm>
              <a:off x="3665" y="2528"/>
              <a:ext cx="0" cy="909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5386" name="Oval 14"/>
            <p:cNvSpPr>
              <a:spLocks noChangeArrowheads="1"/>
            </p:cNvSpPr>
            <p:nvPr/>
          </p:nvSpPr>
          <p:spPr bwMode="auto">
            <a:xfrm>
              <a:off x="3620" y="2479"/>
              <a:ext cx="88" cy="8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7" name="Group 57"/>
          <p:cNvGrpSpPr>
            <a:grpSpLocks/>
          </p:cNvGrpSpPr>
          <p:nvPr/>
        </p:nvGrpSpPr>
        <p:grpSpPr bwMode="auto">
          <a:xfrm>
            <a:off x="6537326" y="4103689"/>
            <a:ext cx="449263" cy="1914525"/>
            <a:chOff x="3158" y="2480"/>
            <a:chExt cx="283" cy="1206"/>
          </a:xfrm>
        </p:grpSpPr>
        <p:sp>
          <p:nvSpPr>
            <p:cNvPr id="15380" name="Text Box 34"/>
            <p:cNvSpPr txBox="1">
              <a:spLocks noChangeArrowheads="1"/>
            </p:cNvSpPr>
            <p:nvPr/>
          </p:nvSpPr>
          <p:spPr bwMode="auto">
            <a:xfrm>
              <a:off x="3158" y="3446"/>
              <a:ext cx="28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  <a:r>
                <a:rPr lang="en-US" sz="2500" b="1" baseline="-25000"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15381" name="Line 42"/>
            <p:cNvSpPr>
              <a:spLocks noChangeShapeType="1"/>
            </p:cNvSpPr>
            <p:nvPr/>
          </p:nvSpPr>
          <p:spPr bwMode="auto">
            <a:xfrm>
              <a:off x="3290" y="2529"/>
              <a:ext cx="0" cy="909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5382" name="Oval 43"/>
            <p:cNvSpPr>
              <a:spLocks noChangeArrowheads="1"/>
            </p:cNvSpPr>
            <p:nvPr/>
          </p:nvSpPr>
          <p:spPr bwMode="auto">
            <a:xfrm>
              <a:off x="3245" y="2480"/>
              <a:ext cx="88" cy="8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5383" name="Oval 44"/>
            <p:cNvSpPr>
              <a:spLocks noChangeArrowheads="1"/>
            </p:cNvSpPr>
            <p:nvPr/>
          </p:nvSpPr>
          <p:spPr bwMode="auto">
            <a:xfrm>
              <a:off x="3246" y="2869"/>
              <a:ext cx="88" cy="8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8" name="Group 55"/>
          <p:cNvGrpSpPr>
            <a:grpSpLocks/>
          </p:cNvGrpSpPr>
          <p:nvPr/>
        </p:nvGrpSpPr>
        <p:grpSpPr bwMode="auto">
          <a:xfrm>
            <a:off x="7713664" y="3563939"/>
            <a:ext cx="401637" cy="2454275"/>
            <a:chOff x="3899" y="2140"/>
            <a:chExt cx="253" cy="1546"/>
          </a:xfrm>
        </p:grpSpPr>
        <p:sp>
          <p:nvSpPr>
            <p:cNvPr id="15376" name="Text Box 35"/>
            <p:cNvSpPr txBox="1">
              <a:spLocks noChangeArrowheads="1"/>
            </p:cNvSpPr>
            <p:nvPr/>
          </p:nvSpPr>
          <p:spPr bwMode="auto">
            <a:xfrm>
              <a:off x="3899" y="3446"/>
              <a:ext cx="25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  <a:r>
                <a:rPr lang="en-US" sz="2500" b="1" baseline="-2500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15377" name="Line 45"/>
            <p:cNvSpPr>
              <a:spLocks noChangeShapeType="1"/>
            </p:cNvSpPr>
            <p:nvPr/>
          </p:nvSpPr>
          <p:spPr bwMode="auto">
            <a:xfrm>
              <a:off x="3995" y="2171"/>
              <a:ext cx="0" cy="1268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5378" name="Oval 46"/>
            <p:cNvSpPr>
              <a:spLocks noChangeArrowheads="1"/>
            </p:cNvSpPr>
            <p:nvPr/>
          </p:nvSpPr>
          <p:spPr bwMode="auto">
            <a:xfrm>
              <a:off x="3950" y="2480"/>
              <a:ext cx="88" cy="8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5379" name="Oval 47"/>
            <p:cNvSpPr>
              <a:spLocks noChangeArrowheads="1"/>
            </p:cNvSpPr>
            <p:nvPr/>
          </p:nvSpPr>
          <p:spPr bwMode="auto">
            <a:xfrm>
              <a:off x="3948" y="2140"/>
              <a:ext cx="88" cy="8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104508" name="Rectangle 60"/>
          <p:cNvSpPr>
            <a:spLocks noChangeArrowheads="1"/>
          </p:cNvSpPr>
          <p:nvPr/>
        </p:nvSpPr>
        <p:spPr bwMode="auto">
          <a:xfrm>
            <a:off x="2870201" y="960439"/>
            <a:ext cx="6467475" cy="4730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sz="2500" dirty="0">
                <a:latin typeface="Arial"/>
                <a:cs typeface="Arial"/>
              </a:rPr>
              <a:t>Rule:  </a:t>
            </a:r>
            <a:r>
              <a:rPr lang="en-US" sz="2500" i="1" dirty="0">
                <a:latin typeface="Arial"/>
                <a:cs typeface="Arial"/>
              </a:rPr>
              <a:t>MR</a:t>
            </a:r>
            <a:r>
              <a:rPr lang="en-US" sz="2500" dirty="0">
                <a:latin typeface="Arial"/>
                <a:cs typeface="Arial"/>
              </a:rPr>
              <a:t> = </a:t>
            </a:r>
            <a:r>
              <a:rPr lang="en-US" sz="2500" i="1" dirty="0">
                <a:latin typeface="Arial"/>
                <a:cs typeface="Arial"/>
              </a:rPr>
              <a:t>MC</a:t>
            </a:r>
            <a:r>
              <a:rPr lang="en-US" sz="2500" dirty="0">
                <a:latin typeface="Arial"/>
                <a:cs typeface="Arial"/>
              </a:rPr>
              <a:t> at the profit-maximizing </a:t>
            </a:r>
            <a:r>
              <a:rPr lang="en-US" sz="2500" b="1" i="1" dirty="0">
                <a:latin typeface="Arial"/>
                <a:cs typeface="Arial"/>
              </a:rPr>
              <a:t>Q</a:t>
            </a:r>
            <a:r>
              <a:rPr lang="en-US" sz="2500" dirty="0">
                <a:latin typeface="Arial"/>
                <a:cs typeface="Arial"/>
              </a:rPr>
              <a:t>.</a:t>
            </a:r>
          </a:p>
        </p:txBody>
      </p:sp>
      <p:sp>
        <p:nvSpPr>
          <p:cNvPr id="104510" name="Line 62"/>
          <p:cNvSpPr>
            <a:spLocks noChangeShapeType="1"/>
          </p:cNvSpPr>
          <p:nvPr/>
        </p:nvSpPr>
        <p:spPr bwMode="auto">
          <a:xfrm>
            <a:off x="6740525" y="5613400"/>
            <a:ext cx="349250" cy="0"/>
          </a:xfrm>
          <a:prstGeom prst="line">
            <a:avLst/>
          </a:prstGeom>
          <a:noFill/>
          <a:ln w="539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04511" name="Line 63"/>
          <p:cNvSpPr>
            <a:spLocks noChangeShapeType="1"/>
          </p:cNvSpPr>
          <p:nvPr/>
        </p:nvSpPr>
        <p:spPr bwMode="auto">
          <a:xfrm>
            <a:off x="7518400" y="5614988"/>
            <a:ext cx="344488" cy="0"/>
          </a:xfrm>
          <a:prstGeom prst="line">
            <a:avLst/>
          </a:prstGeom>
          <a:noFill/>
          <a:ln w="53975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5375" name="FlagCount" hidden="1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9779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>
                <a:latin typeface="Tahoma" pitchFamily="34" charset="0"/>
                <a:cs typeface="Arial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580269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4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4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4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4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4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4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build="p" bldLvl="5"/>
      <p:bldP spid="104508" grpId="0" animBg="1"/>
      <p:bldP spid="104510" grpId="0" animBg="1"/>
      <p:bldP spid="104510" grpId="1" animBg="1"/>
      <p:bldP spid="104511" grpId="0" animBg="1"/>
      <p:bldP spid="1045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5197476" y="3935414"/>
            <a:ext cx="4994275" cy="473075"/>
            <a:chOff x="2314" y="2479"/>
            <a:chExt cx="3146" cy="298"/>
          </a:xfrm>
        </p:grpSpPr>
        <p:sp>
          <p:nvSpPr>
            <p:cNvPr id="16415" name="Line 3"/>
            <p:cNvSpPr>
              <a:spLocks noChangeShapeType="1"/>
            </p:cNvSpPr>
            <p:nvPr/>
          </p:nvSpPr>
          <p:spPr bwMode="auto">
            <a:xfrm>
              <a:off x="2726" y="2630"/>
              <a:ext cx="2250" cy="0"/>
            </a:xfrm>
            <a:prstGeom prst="line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6416" name="Text Box 4"/>
            <p:cNvSpPr txBox="1">
              <a:spLocks noChangeArrowheads="1"/>
            </p:cNvSpPr>
            <p:nvPr/>
          </p:nvSpPr>
          <p:spPr bwMode="auto">
            <a:xfrm>
              <a:off x="2314" y="2479"/>
              <a:ext cx="387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P</a:t>
              </a:r>
              <a:r>
                <a:rPr lang="en-US" sz="2500" b="1" baseline="-2500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417" name="Text Box 5"/>
            <p:cNvSpPr txBox="1">
              <a:spLocks noChangeArrowheads="1"/>
            </p:cNvSpPr>
            <p:nvPr/>
          </p:nvSpPr>
          <p:spPr bwMode="auto">
            <a:xfrm>
              <a:off x="5010" y="2506"/>
              <a:ext cx="4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i="1">
                  <a:latin typeface="Arial"/>
                  <a:cs typeface="Arial"/>
                </a:rPr>
                <a:t>MR</a:t>
              </a:r>
              <a:endParaRPr lang="en-US" sz="2500" i="1" baseline="-25000">
                <a:latin typeface="Arial"/>
                <a:cs typeface="Arial"/>
              </a:endParaRPr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5194301" y="2787651"/>
            <a:ext cx="4994275" cy="473075"/>
            <a:chOff x="2312" y="1756"/>
            <a:chExt cx="3146" cy="298"/>
          </a:xfrm>
        </p:grpSpPr>
        <p:sp>
          <p:nvSpPr>
            <p:cNvPr id="16412" name="Line 7"/>
            <p:cNvSpPr>
              <a:spLocks noChangeShapeType="1"/>
            </p:cNvSpPr>
            <p:nvPr/>
          </p:nvSpPr>
          <p:spPr bwMode="auto">
            <a:xfrm>
              <a:off x="2724" y="1907"/>
              <a:ext cx="2250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6413" name="Text Box 8"/>
            <p:cNvSpPr txBox="1">
              <a:spLocks noChangeArrowheads="1"/>
            </p:cNvSpPr>
            <p:nvPr/>
          </p:nvSpPr>
          <p:spPr bwMode="auto">
            <a:xfrm>
              <a:off x="2312" y="1756"/>
              <a:ext cx="387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P</a:t>
              </a:r>
              <a:r>
                <a:rPr lang="en-US" sz="2500" b="1" baseline="-2500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6414" name="Text Box 9"/>
            <p:cNvSpPr txBox="1">
              <a:spLocks noChangeArrowheads="1"/>
            </p:cNvSpPr>
            <p:nvPr/>
          </p:nvSpPr>
          <p:spPr bwMode="auto">
            <a:xfrm>
              <a:off x="5015" y="1790"/>
              <a:ext cx="44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i="1">
                  <a:latin typeface="Arial"/>
                  <a:cs typeface="Arial"/>
                </a:rPr>
                <a:t>MR</a:t>
              </a:r>
              <a:r>
                <a:rPr lang="en-US" sz="2500" b="1" baseline="-25000">
                  <a:latin typeface="Arial"/>
                  <a:cs typeface="Arial"/>
                </a:rPr>
                <a:t>2</a:t>
              </a:r>
            </a:p>
          </p:txBody>
        </p:sp>
      </p:grpSp>
      <p:sp>
        <p:nvSpPr>
          <p:cNvPr id="16390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219075"/>
            <a:ext cx="8229600" cy="920752"/>
          </a:xfrm>
        </p:spPr>
        <p:txBody>
          <a:bodyPr/>
          <a:lstStyle/>
          <a:p>
            <a:pPr eaLnBrk="1" hangingPunct="1"/>
            <a:r>
              <a:rPr lang="en-US" sz="3400" dirty="0"/>
              <a:t>MC &amp;</a:t>
            </a:r>
            <a:r>
              <a:rPr lang="en-US" sz="3400" dirty="0" smtClean="0"/>
              <a:t> </a:t>
            </a:r>
            <a:r>
              <a:rPr lang="en-US" sz="3400" dirty="0"/>
              <a:t>the Firm’s Supply Decision</a:t>
            </a:r>
          </a:p>
        </p:txBody>
      </p:sp>
      <p:sp>
        <p:nvSpPr>
          <p:cNvPr id="107531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1085852" y="1870076"/>
            <a:ext cx="3186112" cy="3954462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US" sz="2500" dirty="0"/>
              <a:t>If price rises to </a:t>
            </a:r>
            <a:r>
              <a:rPr lang="en-US" sz="2500" b="1" i="1" dirty="0"/>
              <a:t>P</a:t>
            </a:r>
            <a:r>
              <a:rPr lang="en-US" sz="2500" b="1" baseline="-25000" dirty="0"/>
              <a:t>2</a:t>
            </a:r>
            <a:r>
              <a:rPr lang="en-US" sz="2500" dirty="0"/>
              <a:t>,</a:t>
            </a:r>
          </a:p>
          <a:p>
            <a:pPr marL="0" indent="0" eaLnBrk="1" hangingPunct="1">
              <a:buNone/>
            </a:pPr>
            <a:r>
              <a:rPr lang="en-US" sz="2500" dirty="0"/>
              <a:t>then the profit-maximizing quantity rises to </a:t>
            </a:r>
            <a:r>
              <a:rPr lang="en-US" sz="2500" b="1" i="1" dirty="0"/>
              <a:t>Q</a:t>
            </a:r>
            <a:r>
              <a:rPr lang="en-US" sz="2500" b="1" baseline="-25000" dirty="0"/>
              <a:t>2</a:t>
            </a:r>
            <a:r>
              <a:rPr lang="en-US" sz="2500" dirty="0"/>
              <a:t>. 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sz="2500" dirty="0"/>
              <a:t>The </a:t>
            </a:r>
            <a:r>
              <a:rPr lang="en-US" sz="2500" i="1" dirty="0"/>
              <a:t>MC</a:t>
            </a:r>
            <a:r>
              <a:rPr lang="en-US" sz="2500" dirty="0"/>
              <a:t> curve determines the </a:t>
            </a:r>
            <a:br>
              <a:rPr lang="en-US" sz="2500" dirty="0"/>
            </a:br>
            <a:r>
              <a:rPr lang="en-US" sz="2500" dirty="0"/>
              <a:t>firm’s </a:t>
            </a:r>
            <a:r>
              <a:rPr lang="en-US" sz="2500" b="1" i="1" dirty="0"/>
              <a:t>Q</a:t>
            </a:r>
            <a:r>
              <a:rPr lang="en-US" sz="2500" dirty="0"/>
              <a:t> at any price.  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sz="2500" dirty="0"/>
              <a:t>Hence, 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857875" y="2119314"/>
            <a:ext cx="3741738" cy="3502025"/>
            <a:chOff x="1489" y="785"/>
            <a:chExt cx="3650" cy="2492"/>
          </a:xfrm>
        </p:grpSpPr>
        <p:sp>
          <p:nvSpPr>
            <p:cNvPr id="16410" name="Line 14"/>
            <p:cNvSpPr>
              <a:spLocks noChangeShapeType="1"/>
            </p:cNvSpPr>
            <p:nvPr/>
          </p:nvSpPr>
          <p:spPr bwMode="auto">
            <a:xfrm>
              <a:off x="1489" y="785"/>
              <a:ext cx="0" cy="24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6411" name="Line 15"/>
            <p:cNvSpPr>
              <a:spLocks noChangeShapeType="1"/>
            </p:cNvSpPr>
            <p:nvPr/>
          </p:nvSpPr>
          <p:spPr bwMode="auto">
            <a:xfrm>
              <a:off x="1489" y="3277"/>
              <a:ext cx="3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16393" name="Text Box 16"/>
          <p:cNvSpPr txBox="1">
            <a:spLocks noChangeArrowheads="1"/>
          </p:cNvSpPr>
          <p:nvPr/>
        </p:nvSpPr>
        <p:spPr bwMode="auto">
          <a:xfrm>
            <a:off x="9558339" y="5372101"/>
            <a:ext cx="5365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500" b="1" i="1">
                <a:latin typeface="Arial"/>
                <a:cs typeface="Arial"/>
              </a:rPr>
              <a:t>Q</a:t>
            </a:r>
          </a:p>
        </p:txBody>
      </p:sp>
      <p:sp>
        <p:nvSpPr>
          <p:cNvPr id="16394" name="Text Box 17"/>
          <p:cNvSpPr txBox="1">
            <a:spLocks noChangeArrowheads="1"/>
          </p:cNvSpPr>
          <p:nvPr/>
        </p:nvSpPr>
        <p:spPr bwMode="auto">
          <a:xfrm>
            <a:off x="5235575" y="1698626"/>
            <a:ext cx="10985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500">
                <a:latin typeface="Arial"/>
                <a:cs typeface="Arial"/>
              </a:rPr>
              <a:t>Costs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116639" y="2287589"/>
            <a:ext cx="3322637" cy="3157537"/>
            <a:chOff x="2893" y="1336"/>
            <a:chExt cx="2093" cy="1989"/>
          </a:xfrm>
        </p:grpSpPr>
        <p:sp>
          <p:nvSpPr>
            <p:cNvPr id="16408" name="Line 19"/>
            <p:cNvSpPr>
              <a:spLocks noChangeShapeType="1"/>
            </p:cNvSpPr>
            <p:nvPr/>
          </p:nvSpPr>
          <p:spPr bwMode="auto">
            <a:xfrm flipV="1">
              <a:off x="2893" y="1568"/>
              <a:ext cx="1690" cy="1757"/>
            </a:xfrm>
            <a:prstGeom prst="line">
              <a:avLst/>
            </a:prstGeom>
            <a:noFill/>
            <a:ln w="38100">
              <a:solidFill>
                <a:schemeClr val="tx2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6409" name="Text Box 20"/>
            <p:cNvSpPr txBox="1">
              <a:spLocks noChangeArrowheads="1"/>
            </p:cNvSpPr>
            <p:nvPr/>
          </p:nvSpPr>
          <p:spPr bwMode="auto">
            <a:xfrm>
              <a:off x="4603" y="1336"/>
              <a:ext cx="38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i="1">
                  <a:latin typeface="Arial"/>
                  <a:cs typeface="Arial"/>
                </a:rPr>
                <a:t>MC</a:t>
              </a:r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7164389" y="4102101"/>
            <a:ext cx="422275" cy="1914525"/>
            <a:chOff x="3553" y="2479"/>
            <a:chExt cx="266" cy="1206"/>
          </a:xfrm>
        </p:grpSpPr>
        <p:sp>
          <p:nvSpPr>
            <p:cNvPr id="16405" name="Text Box 22"/>
            <p:cNvSpPr txBox="1">
              <a:spLocks noChangeArrowheads="1"/>
            </p:cNvSpPr>
            <p:nvPr/>
          </p:nvSpPr>
          <p:spPr bwMode="auto">
            <a:xfrm>
              <a:off x="3553" y="3445"/>
              <a:ext cx="26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  <a:r>
                <a:rPr lang="en-US" sz="2500" b="1" baseline="-2500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406" name="Line 23"/>
            <p:cNvSpPr>
              <a:spLocks noChangeShapeType="1"/>
            </p:cNvSpPr>
            <p:nvPr/>
          </p:nvSpPr>
          <p:spPr bwMode="auto">
            <a:xfrm>
              <a:off x="3665" y="2528"/>
              <a:ext cx="0" cy="909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6407" name="Oval 24"/>
            <p:cNvSpPr>
              <a:spLocks noChangeArrowheads="1"/>
            </p:cNvSpPr>
            <p:nvPr/>
          </p:nvSpPr>
          <p:spPr bwMode="auto">
            <a:xfrm>
              <a:off x="3620" y="2479"/>
              <a:ext cx="88" cy="8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8266114" y="2954338"/>
            <a:ext cx="422275" cy="3060700"/>
            <a:chOff x="4247" y="1756"/>
            <a:chExt cx="266" cy="1928"/>
          </a:xfrm>
        </p:grpSpPr>
        <p:sp>
          <p:nvSpPr>
            <p:cNvPr id="16402" name="Line 26"/>
            <p:cNvSpPr>
              <a:spLocks noChangeShapeType="1"/>
            </p:cNvSpPr>
            <p:nvPr/>
          </p:nvSpPr>
          <p:spPr bwMode="auto">
            <a:xfrm>
              <a:off x="4356" y="1805"/>
              <a:ext cx="0" cy="1631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6403" name="Oval 27"/>
            <p:cNvSpPr>
              <a:spLocks noChangeArrowheads="1"/>
            </p:cNvSpPr>
            <p:nvPr/>
          </p:nvSpPr>
          <p:spPr bwMode="auto">
            <a:xfrm>
              <a:off x="4311" y="1756"/>
              <a:ext cx="88" cy="8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6404" name="Text Box 28"/>
            <p:cNvSpPr txBox="1">
              <a:spLocks noChangeArrowheads="1"/>
            </p:cNvSpPr>
            <p:nvPr/>
          </p:nvSpPr>
          <p:spPr bwMode="auto">
            <a:xfrm>
              <a:off x="4247" y="3444"/>
              <a:ext cx="26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  <a:r>
                <a:rPr lang="en-US" sz="2500" b="1" baseline="-25000">
                  <a:latin typeface="Arial"/>
                  <a:cs typeface="Arial"/>
                </a:rPr>
                <a:t>2</a:t>
              </a:r>
            </a:p>
          </p:txBody>
        </p:sp>
      </p:grpSp>
      <p:sp>
        <p:nvSpPr>
          <p:cNvPr id="107564" name="Rectangle 44"/>
          <p:cNvSpPr>
            <a:spLocks noChangeArrowheads="1"/>
          </p:cNvSpPr>
          <p:nvPr/>
        </p:nvSpPr>
        <p:spPr bwMode="auto">
          <a:xfrm>
            <a:off x="2308226" y="4999038"/>
            <a:ext cx="2949575" cy="89217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40000"/>
              </a:spcBef>
              <a:buClr>
                <a:srgbClr val="00B85C"/>
              </a:buClr>
              <a:buSzPct val="120000"/>
              <a:buFont typeface="Wingdings" pitchFamily="2" charset="2"/>
              <a:buNone/>
            </a:pPr>
            <a:r>
              <a:rPr lang="en-US" sz="2500" dirty="0">
                <a:latin typeface="Arial"/>
                <a:cs typeface="Arial"/>
              </a:rPr>
              <a:t>the </a:t>
            </a:r>
            <a:r>
              <a:rPr lang="en-US" sz="2500" i="1" dirty="0">
                <a:latin typeface="Arial"/>
                <a:cs typeface="Arial"/>
              </a:rPr>
              <a:t>MC</a:t>
            </a:r>
            <a:r>
              <a:rPr lang="en-US" sz="2500" dirty="0">
                <a:latin typeface="Arial"/>
                <a:cs typeface="Arial"/>
              </a:rPr>
              <a:t> curve </a:t>
            </a:r>
            <a:r>
              <a:rPr lang="en-US" sz="2500" u="sng" dirty="0">
                <a:latin typeface="Arial"/>
                <a:cs typeface="Arial"/>
              </a:rPr>
              <a:t>is</a:t>
            </a:r>
            <a:r>
              <a:rPr lang="en-US" sz="2500" dirty="0">
                <a:latin typeface="Arial"/>
                <a:cs typeface="Arial"/>
              </a:rPr>
              <a:t> the firm’s supply curve.</a:t>
            </a:r>
          </a:p>
        </p:txBody>
      </p:sp>
      <p:sp>
        <p:nvSpPr>
          <p:cNvPr id="107566" name="Line 46"/>
          <p:cNvSpPr>
            <a:spLocks noChangeShapeType="1"/>
          </p:cNvSpPr>
          <p:nvPr/>
        </p:nvSpPr>
        <p:spPr bwMode="auto">
          <a:xfrm>
            <a:off x="7354888" y="5621338"/>
            <a:ext cx="1073150" cy="0"/>
          </a:xfrm>
          <a:prstGeom prst="line">
            <a:avLst/>
          </a:prstGeom>
          <a:noFill/>
          <a:ln w="5397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07567" name="Line 47"/>
          <p:cNvSpPr>
            <a:spLocks noChangeShapeType="1"/>
          </p:cNvSpPr>
          <p:nvPr/>
        </p:nvSpPr>
        <p:spPr bwMode="auto">
          <a:xfrm flipH="1" flipV="1">
            <a:off x="5851525" y="3068638"/>
            <a:ext cx="7938" cy="1085850"/>
          </a:xfrm>
          <a:prstGeom prst="line">
            <a:avLst/>
          </a:prstGeom>
          <a:noFill/>
          <a:ln w="5397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6401" name="FlagCount" hidden="1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9779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>
                <a:latin typeface="Tahoma" pitchFamily="34" charset="0"/>
                <a:cs typeface="Arial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2121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7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7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7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7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7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7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7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7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7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31" grpId="0" build="p" bldLvl="5"/>
      <p:bldP spid="107564" grpId="0" animBg="1"/>
      <p:bldP spid="107566" grpId="0" animBg="1"/>
      <p:bldP spid="107566" grpId="1" animBg="1"/>
      <p:bldP spid="107567" grpId="0" animBg="1"/>
      <p:bldP spid="10756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6616" y="1499616"/>
            <a:ext cx="4967860" cy="978408"/>
          </a:xfrm>
          <a:solidFill>
            <a:schemeClr val="bg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eaLnBrk="1" hangingPunct="1">
              <a:buNone/>
            </a:pPr>
            <a:r>
              <a:rPr lang="en-US" sz="2400" dirty="0"/>
              <a:t>The firm’s SR supply curve is the portion of </a:t>
            </a:r>
            <a:r>
              <a:rPr lang="en-US" sz="2400" dirty="0" smtClean="0"/>
              <a:t>its </a:t>
            </a:r>
            <a:r>
              <a:rPr lang="en-US" sz="2400" i="1" dirty="0"/>
              <a:t>MC</a:t>
            </a:r>
            <a:r>
              <a:rPr lang="en-US" sz="2400" dirty="0"/>
              <a:t> curve </a:t>
            </a:r>
            <a:r>
              <a:rPr lang="en-US" sz="2400" dirty="0" smtClean="0"/>
              <a:t>above </a:t>
            </a:r>
            <a:r>
              <a:rPr lang="en-US" sz="2400" i="1" dirty="0" smtClean="0"/>
              <a:t>AVC</a:t>
            </a:r>
            <a:r>
              <a:rPr lang="en-US" sz="2400" dirty="0"/>
              <a:t>.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230813" y="1698625"/>
            <a:ext cx="4864100" cy="4146550"/>
            <a:chOff x="2335" y="1070"/>
            <a:chExt cx="3064" cy="2612"/>
          </a:xfrm>
        </p:grpSpPr>
        <p:grpSp>
          <p:nvGrpSpPr>
            <p:cNvPr id="3" name="Group 22"/>
            <p:cNvGrpSpPr>
              <a:grpSpLocks/>
            </p:cNvGrpSpPr>
            <p:nvPr/>
          </p:nvGrpSpPr>
          <p:grpSpPr bwMode="auto">
            <a:xfrm>
              <a:off x="2730" y="1335"/>
              <a:ext cx="2357" cy="2206"/>
              <a:chOff x="1489" y="785"/>
              <a:chExt cx="3650" cy="2492"/>
            </a:xfrm>
          </p:grpSpPr>
          <p:sp>
            <p:nvSpPr>
              <p:cNvPr id="19485" name="Line 23"/>
              <p:cNvSpPr>
                <a:spLocks noChangeShapeType="1"/>
              </p:cNvSpPr>
              <p:nvPr/>
            </p:nvSpPr>
            <p:spPr bwMode="auto">
              <a:xfrm>
                <a:off x="1489" y="785"/>
                <a:ext cx="0" cy="24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9486" name="Line 24"/>
              <p:cNvSpPr>
                <a:spLocks noChangeShapeType="1"/>
              </p:cNvSpPr>
              <p:nvPr/>
            </p:nvSpPr>
            <p:spPr bwMode="auto">
              <a:xfrm>
                <a:off x="1489" y="3277"/>
                <a:ext cx="36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9483" name="Text Box 25"/>
            <p:cNvSpPr txBox="1">
              <a:spLocks noChangeArrowheads="1"/>
            </p:cNvSpPr>
            <p:nvPr/>
          </p:nvSpPr>
          <p:spPr bwMode="auto">
            <a:xfrm>
              <a:off x="5061" y="3384"/>
              <a:ext cx="338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b="1" i="1">
                  <a:latin typeface="Arial"/>
                  <a:cs typeface="Arial"/>
                </a:rPr>
                <a:t>Q</a:t>
              </a:r>
            </a:p>
          </p:txBody>
        </p:sp>
        <p:sp>
          <p:nvSpPr>
            <p:cNvPr id="19484" name="Text Box 26"/>
            <p:cNvSpPr txBox="1">
              <a:spLocks noChangeArrowheads="1"/>
            </p:cNvSpPr>
            <p:nvPr/>
          </p:nvSpPr>
          <p:spPr bwMode="auto">
            <a:xfrm>
              <a:off x="2335" y="1070"/>
              <a:ext cx="692" cy="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2500">
                  <a:latin typeface="Arial"/>
                  <a:cs typeface="Arial"/>
                </a:rPr>
                <a:t>Costs</a:t>
              </a:r>
            </a:p>
          </p:txBody>
        </p:sp>
      </p:grpSp>
      <p:sp>
        <p:nvSpPr>
          <p:cNvPr id="194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52414"/>
            <a:ext cx="9144000" cy="649287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smtClean="0"/>
              <a:t>A Competitive Firm’s SR Supply Curve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6662739" y="2287588"/>
            <a:ext cx="2676525" cy="3181350"/>
            <a:chOff x="3237" y="1336"/>
            <a:chExt cx="1686" cy="2004"/>
          </a:xfrm>
        </p:grpSpPr>
        <p:sp>
          <p:nvSpPr>
            <p:cNvPr id="19480" name="Line 9"/>
            <p:cNvSpPr>
              <a:spLocks noChangeShapeType="1"/>
            </p:cNvSpPr>
            <p:nvPr/>
          </p:nvSpPr>
          <p:spPr bwMode="auto">
            <a:xfrm flipV="1">
              <a:off x="3237" y="1568"/>
              <a:ext cx="1346" cy="1772"/>
            </a:xfrm>
            <a:prstGeom prst="line">
              <a:avLst/>
            </a:prstGeom>
            <a:noFill/>
            <a:ln w="38100">
              <a:solidFill>
                <a:schemeClr val="bg2">
                  <a:lumMod val="20000"/>
                  <a:lumOff val="8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9481" name="Text Box 14"/>
            <p:cNvSpPr txBox="1">
              <a:spLocks noChangeArrowheads="1"/>
            </p:cNvSpPr>
            <p:nvPr/>
          </p:nvSpPr>
          <p:spPr bwMode="auto">
            <a:xfrm>
              <a:off x="4540" y="1336"/>
              <a:ext cx="383" cy="240"/>
            </a:xfrm>
            <a:prstGeom prst="rect">
              <a:avLst/>
            </a:prstGeom>
            <a:noFill/>
            <a:ln w="9525">
              <a:solidFill>
                <a:schemeClr val="bg2">
                  <a:lumMod val="20000"/>
                  <a:lumOff val="80000"/>
                </a:schemeClr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i="1">
                  <a:latin typeface="Arial"/>
                  <a:cs typeface="Arial"/>
                </a:rPr>
                <a:t>MC</a:t>
              </a: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6167439" y="2700338"/>
            <a:ext cx="3851275" cy="1516062"/>
            <a:chOff x="2925" y="1596"/>
            <a:chExt cx="2426" cy="955"/>
          </a:xfrm>
        </p:grpSpPr>
        <p:sp>
          <p:nvSpPr>
            <p:cNvPr id="19478" name="Arc 10"/>
            <p:cNvSpPr>
              <a:spLocks/>
            </p:cNvSpPr>
            <p:nvPr/>
          </p:nvSpPr>
          <p:spPr bwMode="auto">
            <a:xfrm flipH="1" flipV="1">
              <a:off x="2925" y="1596"/>
              <a:ext cx="1929" cy="955"/>
            </a:xfrm>
            <a:custGeom>
              <a:avLst/>
              <a:gdLst>
                <a:gd name="T0" fmla="*/ 0 w 32505"/>
                <a:gd name="T1" fmla="*/ 0 h 21600"/>
                <a:gd name="T2" fmla="*/ 0 w 32505"/>
                <a:gd name="T3" fmla="*/ 0 h 21600"/>
                <a:gd name="T4" fmla="*/ 0 w 32505"/>
                <a:gd name="T5" fmla="*/ 0 h 21600"/>
                <a:gd name="T6" fmla="*/ 0 60000 65536"/>
                <a:gd name="T7" fmla="*/ 0 60000 65536"/>
                <a:gd name="T8" fmla="*/ 0 60000 65536"/>
                <a:gd name="T9" fmla="*/ 0 w 32505"/>
                <a:gd name="T10" fmla="*/ 0 h 21600"/>
                <a:gd name="T11" fmla="*/ 32505 w 3250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505" h="21600" fill="none" extrusionOk="0">
                  <a:moveTo>
                    <a:pt x="0" y="8530"/>
                  </a:moveTo>
                  <a:cubicBezTo>
                    <a:pt x="4084" y="3155"/>
                    <a:pt x="10446" y="-1"/>
                    <a:pt x="17197" y="0"/>
                  </a:cubicBezTo>
                  <a:cubicBezTo>
                    <a:pt x="22942" y="0"/>
                    <a:pt x="28451" y="2289"/>
                    <a:pt x="32504" y="6361"/>
                  </a:cubicBezTo>
                </a:path>
                <a:path w="32505" h="21600" stroke="0" extrusionOk="0">
                  <a:moveTo>
                    <a:pt x="0" y="8530"/>
                  </a:moveTo>
                  <a:cubicBezTo>
                    <a:pt x="4084" y="3155"/>
                    <a:pt x="10446" y="-1"/>
                    <a:pt x="17197" y="0"/>
                  </a:cubicBezTo>
                  <a:cubicBezTo>
                    <a:pt x="22942" y="0"/>
                    <a:pt x="28451" y="2289"/>
                    <a:pt x="32504" y="6361"/>
                  </a:cubicBezTo>
                  <a:lnTo>
                    <a:pt x="17197" y="21600"/>
                  </a:lnTo>
                  <a:close/>
                </a:path>
              </a:pathLst>
            </a:custGeom>
            <a:noFill/>
            <a:ln w="38100">
              <a:solidFill>
                <a:schemeClr val="bg2">
                  <a:lumMod val="20000"/>
                  <a:lumOff val="8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9479" name="Text Box 15"/>
            <p:cNvSpPr txBox="1">
              <a:spLocks noChangeArrowheads="1"/>
            </p:cNvSpPr>
            <p:nvPr/>
          </p:nvSpPr>
          <p:spPr bwMode="auto">
            <a:xfrm>
              <a:off x="4886" y="1964"/>
              <a:ext cx="465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i="1">
                  <a:latin typeface="Arial"/>
                  <a:cs typeface="Arial"/>
                </a:rPr>
                <a:t>ATC</a:t>
              </a: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6034089" y="2027238"/>
            <a:ext cx="3965575" cy="2787650"/>
            <a:chOff x="2841" y="1172"/>
            <a:chExt cx="2498" cy="1756"/>
          </a:xfrm>
        </p:grpSpPr>
        <p:sp>
          <p:nvSpPr>
            <p:cNvPr id="19476" name="Arc 11"/>
            <p:cNvSpPr>
              <a:spLocks/>
            </p:cNvSpPr>
            <p:nvPr/>
          </p:nvSpPr>
          <p:spPr bwMode="auto">
            <a:xfrm rot="-239273" flipH="1" flipV="1">
              <a:off x="2841" y="1172"/>
              <a:ext cx="1921" cy="1756"/>
            </a:xfrm>
            <a:custGeom>
              <a:avLst/>
              <a:gdLst>
                <a:gd name="T0" fmla="*/ 0 w 20862"/>
                <a:gd name="T1" fmla="*/ 0 h 21600"/>
                <a:gd name="T2" fmla="*/ 0 w 20862"/>
                <a:gd name="T3" fmla="*/ 0 h 21600"/>
                <a:gd name="T4" fmla="*/ 0 w 20862"/>
                <a:gd name="T5" fmla="*/ 0 h 21600"/>
                <a:gd name="T6" fmla="*/ 0 60000 65536"/>
                <a:gd name="T7" fmla="*/ 0 60000 65536"/>
                <a:gd name="T8" fmla="*/ 0 60000 65536"/>
                <a:gd name="T9" fmla="*/ 0 w 20862"/>
                <a:gd name="T10" fmla="*/ 0 h 21600"/>
                <a:gd name="T11" fmla="*/ 20862 w 2086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62" h="21600" fill="none" extrusionOk="0">
                  <a:moveTo>
                    <a:pt x="-1" y="3663"/>
                  </a:moveTo>
                  <a:cubicBezTo>
                    <a:pt x="3559" y="1275"/>
                    <a:pt x="7748" y="-1"/>
                    <a:pt x="12035" y="0"/>
                  </a:cubicBezTo>
                  <a:cubicBezTo>
                    <a:pt x="15077" y="0"/>
                    <a:pt x="18085" y="642"/>
                    <a:pt x="20862" y="1885"/>
                  </a:cubicBezTo>
                </a:path>
                <a:path w="20862" h="21600" stroke="0" extrusionOk="0">
                  <a:moveTo>
                    <a:pt x="-1" y="3663"/>
                  </a:moveTo>
                  <a:cubicBezTo>
                    <a:pt x="3559" y="1275"/>
                    <a:pt x="7748" y="-1"/>
                    <a:pt x="12035" y="0"/>
                  </a:cubicBezTo>
                  <a:cubicBezTo>
                    <a:pt x="15077" y="0"/>
                    <a:pt x="18085" y="642"/>
                    <a:pt x="20862" y="1885"/>
                  </a:cubicBezTo>
                  <a:lnTo>
                    <a:pt x="12035" y="21600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9477" name="Text Box 16"/>
            <p:cNvSpPr txBox="1">
              <a:spLocks noChangeArrowheads="1"/>
            </p:cNvSpPr>
            <p:nvPr/>
          </p:nvSpPr>
          <p:spPr bwMode="auto">
            <a:xfrm>
              <a:off x="4844" y="2356"/>
              <a:ext cx="495" cy="240"/>
            </a:xfrm>
            <a:prstGeom prst="rect">
              <a:avLst/>
            </a:prstGeom>
            <a:noFill/>
            <a:ln w="9525">
              <a:solidFill>
                <a:schemeClr val="tx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500" i="1">
                  <a:latin typeface="Arial"/>
                  <a:cs typeface="Arial"/>
                </a:rPr>
                <a:t>AVC</a:t>
              </a:r>
            </a:p>
          </p:txBody>
        </p:sp>
      </p:grpSp>
      <p:sp>
        <p:nvSpPr>
          <p:cNvPr id="110609" name="Line 17"/>
          <p:cNvSpPr>
            <a:spLocks noChangeShapeType="1"/>
          </p:cNvSpPr>
          <p:nvPr/>
        </p:nvSpPr>
        <p:spPr bwMode="auto">
          <a:xfrm flipV="1">
            <a:off x="7175501" y="2678114"/>
            <a:ext cx="1636713" cy="2155825"/>
          </a:xfrm>
          <a:prstGeom prst="line">
            <a:avLst/>
          </a:prstGeom>
          <a:noFill/>
          <a:ln w="44450">
            <a:solidFill>
              <a:srgbClr val="FF0505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10610" name="Line 18"/>
          <p:cNvSpPr>
            <a:spLocks noChangeShapeType="1"/>
          </p:cNvSpPr>
          <p:nvPr/>
        </p:nvSpPr>
        <p:spPr bwMode="auto">
          <a:xfrm flipH="1">
            <a:off x="5862639" y="4838700"/>
            <a:ext cx="1328737" cy="0"/>
          </a:xfrm>
          <a:prstGeom prst="line">
            <a:avLst/>
          </a:prstGeom>
          <a:noFill/>
          <a:ln w="44450">
            <a:solidFill>
              <a:srgbClr val="FF0505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10611" name="Line 19"/>
          <p:cNvSpPr>
            <a:spLocks noChangeShapeType="1"/>
          </p:cNvSpPr>
          <p:nvPr/>
        </p:nvSpPr>
        <p:spPr bwMode="auto">
          <a:xfrm flipV="1">
            <a:off x="5867401" y="4833938"/>
            <a:ext cx="4763" cy="785812"/>
          </a:xfrm>
          <a:prstGeom prst="line">
            <a:avLst/>
          </a:prstGeom>
          <a:noFill/>
          <a:ln w="44450">
            <a:solidFill>
              <a:srgbClr val="FF0505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2760663" y="2149475"/>
            <a:ext cx="3016250" cy="2647950"/>
            <a:chOff x="779" y="1354"/>
            <a:chExt cx="1900" cy="1683"/>
          </a:xfrm>
        </p:grpSpPr>
        <p:sp>
          <p:nvSpPr>
            <p:cNvPr id="19474" name="AutoShape 20"/>
            <p:cNvSpPr>
              <a:spLocks/>
            </p:cNvSpPr>
            <p:nvPr/>
          </p:nvSpPr>
          <p:spPr bwMode="auto">
            <a:xfrm>
              <a:off x="2456" y="1354"/>
              <a:ext cx="223" cy="1683"/>
            </a:xfrm>
            <a:prstGeom prst="leftBrace">
              <a:avLst>
                <a:gd name="adj1" fmla="val 62892"/>
                <a:gd name="adj2" fmla="val 50000"/>
              </a:avLst>
            </a:prstGeom>
            <a:noFill/>
            <a:ln w="19050">
              <a:solidFill>
                <a:srgbClr val="9900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9475" name="Text Box 32"/>
            <p:cNvSpPr txBox="1">
              <a:spLocks noChangeArrowheads="1"/>
            </p:cNvSpPr>
            <p:nvPr/>
          </p:nvSpPr>
          <p:spPr bwMode="auto">
            <a:xfrm>
              <a:off x="779" y="1793"/>
              <a:ext cx="1615" cy="82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5000"/>
                </a:lnSpc>
                <a:spcBef>
                  <a:spcPct val="50000"/>
                </a:spcBef>
              </a:pPr>
              <a:r>
                <a:rPr lang="en-US" sz="2500" dirty="0">
                  <a:latin typeface="Arial"/>
                  <a:cs typeface="Arial"/>
                </a:rPr>
                <a:t>If </a:t>
              </a:r>
              <a:r>
                <a:rPr lang="en-US" sz="2500" b="1" i="1" dirty="0">
                  <a:latin typeface="Arial"/>
                  <a:cs typeface="Arial"/>
                </a:rPr>
                <a:t>P</a:t>
              </a:r>
              <a:r>
                <a:rPr lang="en-US" sz="2500" dirty="0">
                  <a:latin typeface="Arial"/>
                  <a:cs typeface="Arial"/>
                </a:rPr>
                <a:t> &gt; </a:t>
              </a:r>
              <a:r>
                <a:rPr lang="en-US" sz="2500" i="1" dirty="0">
                  <a:latin typeface="Arial"/>
                  <a:cs typeface="Arial"/>
                </a:rPr>
                <a:t>AVC</a:t>
              </a:r>
              <a:r>
                <a:rPr lang="en-US" sz="2500" dirty="0">
                  <a:latin typeface="Arial"/>
                  <a:cs typeface="Arial"/>
                </a:rPr>
                <a:t>, then firm produces </a:t>
              </a:r>
              <a:r>
                <a:rPr lang="en-US" sz="2500" b="1" i="1" dirty="0">
                  <a:latin typeface="Arial"/>
                  <a:cs typeface="Arial"/>
                </a:rPr>
                <a:t>Q</a:t>
              </a:r>
              <a:r>
                <a:rPr lang="en-US" sz="2500" dirty="0">
                  <a:latin typeface="Arial"/>
                  <a:cs typeface="Arial"/>
                </a:rPr>
                <a:t> where </a:t>
              </a:r>
              <a:r>
                <a:rPr lang="en-US" sz="2500" b="1" i="1" dirty="0">
                  <a:latin typeface="Arial"/>
                  <a:cs typeface="Arial"/>
                </a:rPr>
                <a:t>P</a:t>
              </a:r>
              <a:r>
                <a:rPr lang="en-US" sz="2500" dirty="0">
                  <a:latin typeface="Arial"/>
                  <a:cs typeface="Arial"/>
                </a:rPr>
                <a:t> = </a:t>
              </a:r>
              <a:r>
                <a:rPr lang="en-US" sz="2500" i="1" dirty="0">
                  <a:latin typeface="Arial"/>
                  <a:cs typeface="Arial"/>
                </a:rPr>
                <a:t>MC</a:t>
              </a:r>
              <a:r>
                <a:rPr lang="en-US" sz="2500" dirty="0">
                  <a:latin typeface="Arial"/>
                  <a:cs typeface="Arial"/>
                </a:rPr>
                <a:t>.</a:t>
              </a:r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2657476" y="4594226"/>
            <a:ext cx="3127375" cy="1292225"/>
            <a:chOff x="714" y="2894"/>
            <a:chExt cx="1970" cy="814"/>
          </a:xfrm>
        </p:grpSpPr>
        <p:sp>
          <p:nvSpPr>
            <p:cNvPr id="19472" name="AutoShape 30"/>
            <p:cNvSpPr>
              <a:spLocks/>
            </p:cNvSpPr>
            <p:nvPr/>
          </p:nvSpPr>
          <p:spPr bwMode="auto">
            <a:xfrm>
              <a:off x="2461" y="3060"/>
              <a:ext cx="223" cy="479"/>
            </a:xfrm>
            <a:prstGeom prst="leftBrace">
              <a:avLst>
                <a:gd name="adj1" fmla="val 28252"/>
                <a:gd name="adj2" fmla="val 50000"/>
              </a:avLst>
            </a:prstGeom>
            <a:noFill/>
            <a:ln w="19050">
              <a:solidFill>
                <a:srgbClr val="9900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9473" name="Text Box 33"/>
            <p:cNvSpPr txBox="1">
              <a:spLocks noChangeArrowheads="1"/>
            </p:cNvSpPr>
            <p:nvPr/>
          </p:nvSpPr>
          <p:spPr bwMode="auto">
            <a:xfrm>
              <a:off x="714" y="2894"/>
              <a:ext cx="1682" cy="81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5000"/>
                </a:lnSpc>
                <a:spcBef>
                  <a:spcPct val="50000"/>
                </a:spcBef>
              </a:pPr>
              <a:r>
                <a:rPr lang="en-US" sz="2500" dirty="0">
                  <a:latin typeface="Arial"/>
                  <a:cs typeface="Arial"/>
                </a:rPr>
                <a:t>If </a:t>
              </a:r>
              <a:r>
                <a:rPr lang="en-US" sz="2500" b="1" i="1" dirty="0">
                  <a:latin typeface="Arial"/>
                  <a:cs typeface="Arial"/>
                </a:rPr>
                <a:t>P</a:t>
              </a:r>
              <a:r>
                <a:rPr lang="en-US" sz="2500" dirty="0">
                  <a:latin typeface="Arial"/>
                  <a:cs typeface="Arial"/>
                </a:rPr>
                <a:t> &lt; </a:t>
              </a:r>
              <a:r>
                <a:rPr lang="en-US" sz="2500" i="1" dirty="0">
                  <a:latin typeface="Arial"/>
                  <a:cs typeface="Arial"/>
                </a:rPr>
                <a:t>AVC</a:t>
              </a:r>
              <a:r>
                <a:rPr lang="en-US" sz="2500" dirty="0">
                  <a:latin typeface="Arial"/>
                  <a:cs typeface="Arial"/>
                </a:rPr>
                <a:t>, then firm shuts down (produces </a:t>
              </a:r>
              <a:r>
                <a:rPr lang="en-US" sz="2500" b="1" i="1" dirty="0">
                  <a:latin typeface="Arial"/>
                  <a:cs typeface="Arial"/>
                </a:rPr>
                <a:t>Q</a:t>
              </a:r>
              <a:r>
                <a:rPr lang="en-US" sz="2500" dirty="0">
                  <a:latin typeface="Arial"/>
                  <a:cs typeface="Arial"/>
                </a:rPr>
                <a:t> = 0).</a:t>
              </a:r>
            </a:p>
          </p:txBody>
        </p:sp>
      </p:grpSp>
      <p:sp>
        <p:nvSpPr>
          <p:cNvPr id="19471" name="FlagCount" hidden="1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9779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>
                <a:latin typeface="Tahoma" pitchFamily="34" charset="0"/>
                <a:cs typeface="Arial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2363592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10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0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0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 animBg="1" autoUpdateAnimBg="0"/>
      <p:bldP spid="110609" grpId="0" animBg="1"/>
      <p:bldP spid="110610" grpId="0" animBg="1"/>
      <p:bldP spid="110611" grpId="0" animBg="1"/>
    </p:bldLst>
  </p:timing>
</p:sld>
</file>

<file path=ppt/theme/theme1.xml><?xml version="1.0" encoding="utf-8"?>
<a:theme xmlns:a="http://schemas.openxmlformats.org/drawingml/2006/main" name="Ocean">
  <a:themeElements>
    <a:clrScheme name="Ocea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cean">
  <a:themeElements>
    <a:clrScheme name="Ocea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1794</Words>
  <Application>Microsoft Office PowerPoint</Application>
  <PresentationFormat>Widescreen</PresentationFormat>
  <Paragraphs>386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Tahoma</vt:lpstr>
      <vt:lpstr>Times New Roman</vt:lpstr>
      <vt:lpstr>Wingdings</vt:lpstr>
      <vt:lpstr>Ocean</vt:lpstr>
      <vt:lpstr>1_Ocean</vt:lpstr>
      <vt:lpstr>PowerPoint Presentation</vt:lpstr>
      <vt:lpstr>Microeconomics</vt:lpstr>
      <vt:lpstr>Characteristics of Perfect Competition</vt:lpstr>
      <vt:lpstr>The Revenue of a Competitive Firm</vt:lpstr>
      <vt:lpstr>MR = P  for a Competitive Firm</vt:lpstr>
      <vt:lpstr>Profit Maximization</vt:lpstr>
      <vt:lpstr>MC and the Firm’s Supply Decision</vt:lpstr>
      <vt:lpstr>MC &amp; the Firm’s Supply Decision</vt:lpstr>
      <vt:lpstr>A Competitive Firm’s SR Supply Curve</vt:lpstr>
      <vt:lpstr>The Competitive Firm’s Supply Curve</vt:lpstr>
      <vt:lpstr>The Effects of New Technology</vt:lpstr>
      <vt:lpstr>A Competitive Market is Efficient</vt:lpstr>
      <vt:lpstr>Monopoly</vt:lpstr>
      <vt:lpstr>Why Monopolies Arise</vt:lpstr>
      <vt:lpstr>Natural monopoly</vt:lpstr>
      <vt:lpstr>Monopoly vs. Competition:  Demand Curves</vt:lpstr>
      <vt:lpstr>Monopoly vs. Competition:  Demand Curves</vt:lpstr>
      <vt:lpstr>Understanding the Monopolist’s MR</vt:lpstr>
      <vt:lpstr>Monopolist’s D  and MR  Curves</vt:lpstr>
      <vt:lpstr>Profit-Maximization</vt:lpstr>
      <vt:lpstr>Profit-Maximization</vt:lpstr>
      <vt:lpstr>The Monopolist’s Profit</vt:lpstr>
      <vt:lpstr>The Welfare Cost of Monopoly</vt:lpstr>
      <vt:lpstr>Public Policy Toward Monopolies</vt:lpstr>
      <vt:lpstr>Public Policy Toward Monopolies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Microeconomics</dc:title>
  <dc:creator>Stephen Weir</dc:creator>
  <cp:lastModifiedBy>Stephen Weir</cp:lastModifiedBy>
  <cp:revision>85</cp:revision>
  <dcterms:created xsi:type="dcterms:W3CDTF">2018-01-17T15:28:59Z</dcterms:created>
  <dcterms:modified xsi:type="dcterms:W3CDTF">2018-11-29T17:52:49Z</dcterms:modified>
</cp:coreProperties>
</file>